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88" r:id="rId23"/>
    <p:sldId id="387" r:id="rId24"/>
    <p:sldId id="389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21" initials="o" lastIdx="1" clrIdx="0">
    <p:extLst>
      <p:ext uri="{19B8F6BF-5375-455C-9EA6-DF929625EA0E}">
        <p15:presenceInfo xmlns:p15="http://schemas.microsoft.com/office/powerpoint/2012/main" userId="office2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92730" autoAdjust="0"/>
  </p:normalViewPr>
  <p:slideViewPr>
    <p:cSldViewPr snapToGrid="0">
      <p:cViewPr varScale="1">
        <p:scale>
          <a:sx n="83" d="100"/>
          <a:sy n="83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F5AFF-EAB1-464A-ABB6-FB94DFABEA4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5E62A7C-1FD2-4520-8183-17F4BD953B73}">
      <dgm:prSet phldrT="[Texto]"/>
      <dgm:spPr>
        <a:xfrm>
          <a:off x="1211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Nacional</a:t>
          </a:r>
          <a:endParaRPr lang="es-E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gm:t>
    </dgm:pt>
    <dgm:pt modelId="{F0FB662E-D7C1-41DA-AFBC-940F9823B168}" type="parTrans" cxnId="{83E0F1EF-58C5-446E-8625-F8576238EB51}">
      <dgm:prSet/>
      <dgm:spPr>
        <a:xfrm rot="5400000">
          <a:off x="941501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9496BE7B-C2B9-453F-A046-BAB0111FAA19}" type="sibTrans" cxnId="{83E0F1EF-58C5-446E-8625-F8576238EB51}">
      <dgm:prSet/>
      <dgm:spPr>
        <a:xfrm rot="5400000">
          <a:off x="941501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559E90E-0C15-4C1E-86A8-1B25E0758328}">
      <dgm:prSet phldrT="[Texto]"/>
      <dgm:spPr>
        <a:xfrm>
          <a:off x="1211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Ámbito de la declaratoria</a:t>
          </a:r>
        </a:p>
      </dgm:t>
    </dgm:pt>
    <dgm:pt modelId="{94E518DB-872E-406F-9C5C-CA734AA25E3B}" type="parTrans" cxnId="{529AE662-5ABC-424C-8C85-28A372DC5536}">
      <dgm:prSet/>
      <dgm:spPr/>
      <dgm:t>
        <a:bodyPr/>
        <a:lstStyle/>
        <a:p>
          <a:endParaRPr lang="es-ES"/>
        </a:p>
      </dgm:t>
    </dgm:pt>
    <dgm:pt modelId="{BD78AB10-26C9-47B1-AE7A-E2DA761D1961}" type="sibTrans" cxnId="{529AE662-5ABC-424C-8C85-28A372DC5536}">
      <dgm:prSet/>
      <dgm:spPr/>
      <dgm:t>
        <a:bodyPr/>
        <a:lstStyle/>
        <a:p>
          <a:endParaRPr lang="es-ES"/>
        </a:p>
      </dgm:t>
    </dgm:pt>
    <dgm:pt modelId="{7AD97B6C-0AAB-41F6-96F7-1ACF8ADC97A6}">
      <dgm:prSet phldrT="[Texto]"/>
      <dgm:spPr>
        <a:xfrm>
          <a:off x="1211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Departamental o Municipal</a:t>
          </a:r>
        </a:p>
      </dgm:t>
    </dgm:pt>
    <dgm:pt modelId="{B4A1B49C-682F-4F75-971B-6A72ECF89DC2}" type="parTrans" cxnId="{C2628EFA-2103-4B11-9CC9-D2134B612DC3}">
      <dgm:prSet/>
      <dgm:spPr/>
      <dgm:t>
        <a:bodyPr/>
        <a:lstStyle/>
        <a:p>
          <a:endParaRPr lang="es-ES"/>
        </a:p>
      </dgm:t>
    </dgm:pt>
    <dgm:pt modelId="{4FD684BD-4523-4327-9CA7-CE98E7C55536}" type="sibTrans" cxnId="{C2628EFA-2103-4B11-9CC9-D2134B612DC3}">
      <dgm:prSet/>
      <dgm:spPr>
        <a:xfrm rot="5400000">
          <a:off x="941501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E1CFB01-83FD-41BD-B0A0-5413141A6F12}">
      <dgm:prSet phldrT="[Texto]"/>
      <dgm:spPr>
        <a:xfrm>
          <a:off x="1211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Distrital</a:t>
          </a:r>
        </a:p>
      </dgm:t>
    </dgm:pt>
    <dgm:pt modelId="{F6AA00BB-8C64-4BA0-850C-5C0586B41B76}" type="parTrans" cxnId="{596988B7-7959-4CB2-9268-ED7727AA391A}">
      <dgm:prSet/>
      <dgm:spPr/>
      <dgm:t>
        <a:bodyPr/>
        <a:lstStyle/>
        <a:p>
          <a:endParaRPr lang="es-ES"/>
        </a:p>
      </dgm:t>
    </dgm:pt>
    <dgm:pt modelId="{126F08FA-D75E-495E-BEA2-65B96E6C833C}" type="sibTrans" cxnId="{596988B7-7959-4CB2-9268-ED7727AA391A}">
      <dgm:prSet/>
      <dgm:spPr/>
      <dgm:t>
        <a:bodyPr/>
        <a:lstStyle/>
        <a:p>
          <a:endParaRPr lang="es-ES"/>
        </a:p>
      </dgm:t>
    </dgm:pt>
    <dgm:pt modelId="{D901DA38-7ABC-411D-B3A4-0E7019832116}">
      <dgm:prSet phldrT="[Texto]"/>
      <dgm:spPr>
        <a:xfrm>
          <a:off x="2243158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Autoridad competente</a:t>
          </a:r>
        </a:p>
      </dgm:t>
    </dgm:pt>
    <dgm:pt modelId="{008FCFA9-0428-41F3-8319-8AB8C3019D61}" type="parTrans" cxnId="{5BEA19CB-D2D4-4F33-8189-5269E572A58C}">
      <dgm:prSet/>
      <dgm:spPr/>
      <dgm:t>
        <a:bodyPr/>
        <a:lstStyle/>
        <a:p>
          <a:endParaRPr lang="es-ES"/>
        </a:p>
      </dgm:t>
    </dgm:pt>
    <dgm:pt modelId="{9FF18359-3287-4F43-BD72-E923CA64048E}" type="sibTrans" cxnId="{5BEA19CB-D2D4-4F33-8189-5269E572A58C}">
      <dgm:prSet/>
      <dgm:spPr/>
      <dgm:t>
        <a:bodyPr/>
        <a:lstStyle/>
        <a:p>
          <a:endParaRPr lang="es-ES"/>
        </a:p>
      </dgm:t>
    </dgm:pt>
    <dgm:pt modelId="{C4947E91-5D53-438A-B340-313B739F054F}">
      <dgm:prSet phldrT="[Texto]"/>
      <dgm:spPr>
        <a:xfrm>
          <a:off x="4485104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Ente asesor</a:t>
          </a:r>
        </a:p>
      </dgm:t>
    </dgm:pt>
    <dgm:pt modelId="{266A731C-D4AC-4593-AC4B-E27F65FFAC05}" type="parTrans" cxnId="{C523F519-92CB-4CE9-A7FD-4BF0194B0154}">
      <dgm:prSet/>
      <dgm:spPr/>
      <dgm:t>
        <a:bodyPr/>
        <a:lstStyle/>
        <a:p>
          <a:endParaRPr lang="es-ES"/>
        </a:p>
      </dgm:t>
    </dgm:pt>
    <dgm:pt modelId="{B72F57A5-0DF1-4381-9395-48046818A5BD}" type="sibTrans" cxnId="{C523F519-92CB-4CE9-A7FD-4BF0194B0154}">
      <dgm:prSet/>
      <dgm:spPr/>
      <dgm:t>
        <a:bodyPr/>
        <a:lstStyle/>
        <a:p>
          <a:endParaRPr lang="es-ES"/>
        </a:p>
      </dgm:t>
    </dgm:pt>
    <dgm:pt modelId="{392F341E-5816-4DAA-8339-8AE11E28D199}">
      <dgm:prSet phldrT="[Texto]"/>
      <dgm:spPr>
        <a:xfrm>
          <a:off x="2243158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Ministro de Cultura</a:t>
          </a:r>
        </a:p>
      </dgm:t>
    </dgm:pt>
    <dgm:pt modelId="{6CE6E616-595E-4D12-93A6-F5E73A985FA9}" type="parTrans" cxnId="{0A435BFB-7303-46A7-9068-7BFD6B91888F}">
      <dgm:prSet/>
      <dgm:spPr>
        <a:xfrm rot="5400000">
          <a:off x="3183448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4FE9E301-0C42-4709-B3A4-8ADA354E7C3E}" type="sibTrans" cxnId="{0A435BFB-7303-46A7-9068-7BFD6B91888F}">
      <dgm:prSet/>
      <dgm:spPr>
        <a:xfrm rot="5400000">
          <a:off x="3183448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827CABA2-1C2F-489E-912F-613A86D81527}">
      <dgm:prSet phldrT="[Texto]"/>
      <dgm:spPr>
        <a:xfrm>
          <a:off x="2243158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Gobernador o Alcalde</a:t>
          </a:r>
        </a:p>
      </dgm:t>
    </dgm:pt>
    <dgm:pt modelId="{28DDDF31-7D10-4CBE-8829-60D5A3FE1F93}" type="parTrans" cxnId="{32571D95-54DF-4DD4-97FF-825F028E018D}">
      <dgm:prSet/>
      <dgm:spPr/>
      <dgm:t>
        <a:bodyPr/>
        <a:lstStyle/>
        <a:p>
          <a:endParaRPr lang="es-ES"/>
        </a:p>
      </dgm:t>
    </dgm:pt>
    <dgm:pt modelId="{73D6BCFA-7363-4090-ACD7-A1DB474C407F}" type="sibTrans" cxnId="{32571D95-54DF-4DD4-97FF-825F028E018D}">
      <dgm:prSet/>
      <dgm:spPr>
        <a:xfrm rot="5400000">
          <a:off x="3183448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2F0B58D0-5686-4CCC-A0DD-C0D25B0F0A60}">
      <dgm:prSet phldrT="[Texto]"/>
      <dgm:spPr>
        <a:xfrm>
          <a:off x="2243158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Alcalde</a:t>
          </a:r>
        </a:p>
      </dgm:t>
    </dgm:pt>
    <dgm:pt modelId="{B6524D45-5A76-4783-9244-5B85B5CFEAD5}" type="parTrans" cxnId="{576AAB57-C1AD-4830-A6C9-CB9F91926CC8}">
      <dgm:prSet/>
      <dgm:spPr/>
      <dgm:t>
        <a:bodyPr/>
        <a:lstStyle/>
        <a:p>
          <a:endParaRPr lang="es-ES"/>
        </a:p>
      </dgm:t>
    </dgm:pt>
    <dgm:pt modelId="{D010A05E-D507-4418-B5B8-E47C68E919A7}" type="sibTrans" cxnId="{576AAB57-C1AD-4830-A6C9-CB9F91926CC8}">
      <dgm:prSet/>
      <dgm:spPr/>
      <dgm:t>
        <a:bodyPr/>
        <a:lstStyle/>
        <a:p>
          <a:endParaRPr lang="es-ES"/>
        </a:p>
      </dgm:t>
    </dgm:pt>
    <dgm:pt modelId="{D43BF45E-75A6-45A6-8386-00D88B50D709}">
      <dgm:prSet phldrT="[Texto]"/>
      <dgm:spPr>
        <a:xfrm>
          <a:off x="4485104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Nacional de PC</a:t>
          </a:r>
        </a:p>
      </dgm:t>
    </dgm:pt>
    <dgm:pt modelId="{69F630B8-8E48-4E2F-9C67-CADFF380A1BB}" type="parTrans" cxnId="{4D96C455-3306-4D2F-B0AF-EAD5C595CFC5}">
      <dgm:prSet/>
      <dgm:spPr>
        <a:xfrm rot="5400000">
          <a:off x="5425394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4F3080F6-8C2B-4C70-95AC-81F5C4AA1AC9}" type="sibTrans" cxnId="{4D96C455-3306-4D2F-B0AF-EAD5C595CFC5}">
      <dgm:prSet/>
      <dgm:spPr>
        <a:xfrm rot="5400000">
          <a:off x="5425394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CD3CD114-2FFE-49E8-A380-458495343BF6}">
      <dgm:prSet phldrT="[Texto]"/>
      <dgm:spPr>
        <a:xfrm>
          <a:off x="4485104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Departamental de PC</a:t>
          </a:r>
        </a:p>
      </dgm:t>
    </dgm:pt>
    <dgm:pt modelId="{78AF51A8-F630-4AE5-A902-339BED15A825}" type="parTrans" cxnId="{BE80D3FA-1A3A-4D2C-9496-6C8B8542E099}">
      <dgm:prSet/>
      <dgm:spPr/>
      <dgm:t>
        <a:bodyPr/>
        <a:lstStyle/>
        <a:p>
          <a:endParaRPr lang="es-ES"/>
        </a:p>
      </dgm:t>
    </dgm:pt>
    <dgm:pt modelId="{1CC1C147-0E13-4B2F-AA93-8D2FDB921FC2}" type="sibTrans" cxnId="{BE80D3FA-1A3A-4D2C-9496-6C8B8542E099}">
      <dgm:prSet/>
      <dgm:spPr>
        <a:xfrm rot="5400000">
          <a:off x="5425394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2B9D4DAF-D3FB-4C12-BB85-78B6BEDBED13}">
      <dgm:prSet phldrT="[Texto]"/>
      <dgm:spPr>
        <a:xfrm>
          <a:off x="4485104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Distrital de PC</a:t>
          </a:r>
        </a:p>
      </dgm:t>
    </dgm:pt>
    <dgm:pt modelId="{DF22A90B-B497-47AA-9191-0FB2BF5A9A7B}" type="parTrans" cxnId="{40039C04-04F7-4923-9ED5-4C1DF7DF58C1}">
      <dgm:prSet/>
      <dgm:spPr/>
      <dgm:t>
        <a:bodyPr/>
        <a:lstStyle/>
        <a:p>
          <a:endParaRPr lang="es-ES"/>
        </a:p>
      </dgm:t>
    </dgm:pt>
    <dgm:pt modelId="{9AFA6057-1313-4E2C-917A-0398A772905F}" type="sibTrans" cxnId="{40039C04-04F7-4923-9ED5-4C1DF7DF58C1}">
      <dgm:prSet/>
      <dgm:spPr/>
      <dgm:t>
        <a:bodyPr/>
        <a:lstStyle/>
        <a:p>
          <a:endParaRPr lang="es-ES"/>
        </a:p>
      </dgm:t>
    </dgm:pt>
    <dgm:pt modelId="{BA50E830-97E2-4D72-B40E-C92CB5D4671E}" type="pres">
      <dgm:prSet presAssocID="{FDAF5AFF-EAB1-464A-ABB6-FB94DFABEA40}" presName="Name0" presStyleCnt="0">
        <dgm:presLayoutVars>
          <dgm:dir/>
          <dgm:animLvl val="lvl"/>
          <dgm:resizeHandles val="exact"/>
        </dgm:presLayoutVars>
      </dgm:prSet>
      <dgm:spPr/>
    </dgm:pt>
    <dgm:pt modelId="{E049FB7B-3C8B-4140-8B94-ED4974D418BB}" type="pres">
      <dgm:prSet presAssocID="{5559E90E-0C15-4C1E-86A8-1B25E0758328}" presName="vertFlow" presStyleCnt="0"/>
      <dgm:spPr/>
    </dgm:pt>
    <dgm:pt modelId="{CFB0C9D6-54ED-454E-B55A-4573F0C27EB1}" type="pres">
      <dgm:prSet presAssocID="{5559E90E-0C15-4C1E-86A8-1B25E0758328}" presName="header" presStyleLbl="node1" presStyleIdx="0" presStyleCnt="3"/>
      <dgm:spPr>
        <a:prstGeom prst="roundRect">
          <a:avLst>
            <a:gd name="adj" fmla="val 10000"/>
          </a:avLst>
        </a:prstGeom>
      </dgm:spPr>
    </dgm:pt>
    <dgm:pt modelId="{D332464A-6A2A-4937-8F4E-3D159E805AFA}" type="pres">
      <dgm:prSet presAssocID="{F0FB662E-D7C1-41DA-AFBC-940F9823B168}" presName="parTrans" presStyleLbl="sibTrans2D1" presStyleIdx="0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58A2CC64-614B-47C1-9542-AEFCD082BCCB}" type="pres">
      <dgm:prSet presAssocID="{B5E62A7C-1FD2-4520-8183-17F4BD953B73}" presName="child" presStyleLbl="alignAccFollowNode1" presStyleIdx="0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9A9275C-C14C-4820-A9F0-BFA7EA06F88F}" type="pres">
      <dgm:prSet presAssocID="{9496BE7B-C2B9-453F-A046-BAB0111FAA19}" presName="sibTrans" presStyleLbl="sibTrans2D1" presStyleIdx="1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1D6B62AC-5598-4942-B504-6F66FC4ADFA0}" type="pres">
      <dgm:prSet presAssocID="{7AD97B6C-0AAB-41F6-96F7-1ACF8ADC97A6}" presName="child" presStyleLbl="alignAccFollowNode1" presStyleIdx="1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9C7FF08-11C5-48DC-8365-7D9531CA4B8C}" type="pres">
      <dgm:prSet presAssocID="{4FD684BD-4523-4327-9CA7-CE98E7C55536}" presName="sibTrans" presStyleLbl="sibTrans2D1" presStyleIdx="2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49574E5B-8A02-4FF2-90B6-962C95D85929}" type="pres">
      <dgm:prSet presAssocID="{5E1CFB01-83FD-41BD-B0A0-5413141A6F12}" presName="child" presStyleLbl="alignAccFollowNode1" presStyleIdx="2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474585BB-F962-4796-9B9B-9FE8E8D3B41D}" type="pres">
      <dgm:prSet presAssocID="{5559E90E-0C15-4C1E-86A8-1B25E0758328}" presName="hSp" presStyleCnt="0"/>
      <dgm:spPr/>
    </dgm:pt>
    <dgm:pt modelId="{C5A1D9CE-E1D7-42C5-8AAA-F11809B3D0E1}" type="pres">
      <dgm:prSet presAssocID="{D901DA38-7ABC-411D-B3A4-0E7019832116}" presName="vertFlow" presStyleCnt="0"/>
      <dgm:spPr/>
    </dgm:pt>
    <dgm:pt modelId="{25EFC18D-CE0D-4556-A568-B518D7354388}" type="pres">
      <dgm:prSet presAssocID="{D901DA38-7ABC-411D-B3A4-0E7019832116}" presName="header" presStyleLbl="node1" presStyleIdx="1" presStyleCnt="3"/>
      <dgm:spPr>
        <a:prstGeom prst="roundRect">
          <a:avLst>
            <a:gd name="adj" fmla="val 10000"/>
          </a:avLst>
        </a:prstGeom>
      </dgm:spPr>
    </dgm:pt>
    <dgm:pt modelId="{0C474DA3-093F-4D4D-BAF1-3EDD0F3B3695}" type="pres">
      <dgm:prSet presAssocID="{6CE6E616-595E-4D12-93A6-F5E73A985FA9}" presName="parTrans" presStyleLbl="sibTrans2D1" presStyleIdx="3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CA8FD6FA-A1C7-435D-8CE2-D4DA0AA926A0}" type="pres">
      <dgm:prSet presAssocID="{392F341E-5816-4DAA-8339-8AE11E28D199}" presName="child" presStyleLbl="alignAccFollowNode1" presStyleIdx="3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C06B5E3-A125-4F89-B9E6-6C91E4FE20AD}" type="pres">
      <dgm:prSet presAssocID="{4FE9E301-0C42-4709-B3A4-8ADA354E7C3E}" presName="sibTrans" presStyleLbl="sibTrans2D1" presStyleIdx="4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306DEF74-8B0F-46B0-AD18-2DB68B632A4B}" type="pres">
      <dgm:prSet presAssocID="{827CABA2-1C2F-489E-912F-613A86D81527}" presName="child" presStyleLbl="alignAccFollowNode1" presStyleIdx="4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D6A4CD6-6EE3-4E16-A181-7F181E0C4BA5}" type="pres">
      <dgm:prSet presAssocID="{73D6BCFA-7363-4090-ACD7-A1DB474C407F}" presName="sibTrans" presStyleLbl="sibTrans2D1" presStyleIdx="5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419645A7-4A6F-4C6E-9032-E88580EFFA83}" type="pres">
      <dgm:prSet presAssocID="{2F0B58D0-5686-4CCC-A0DD-C0D25B0F0A60}" presName="child" presStyleLbl="alignAccFollowNode1" presStyleIdx="5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B98287F-93AA-4D33-8E09-B5FC15C80905}" type="pres">
      <dgm:prSet presAssocID="{D901DA38-7ABC-411D-B3A4-0E7019832116}" presName="hSp" presStyleCnt="0"/>
      <dgm:spPr/>
    </dgm:pt>
    <dgm:pt modelId="{B1B31C3C-5F36-45D2-A45F-B6F56F691F0B}" type="pres">
      <dgm:prSet presAssocID="{C4947E91-5D53-438A-B340-313B739F054F}" presName="vertFlow" presStyleCnt="0"/>
      <dgm:spPr/>
    </dgm:pt>
    <dgm:pt modelId="{C2CBE039-B806-4240-B316-4A130498AF25}" type="pres">
      <dgm:prSet presAssocID="{C4947E91-5D53-438A-B340-313B739F054F}" presName="header" presStyleLbl="node1" presStyleIdx="2" presStyleCnt="3"/>
      <dgm:spPr>
        <a:prstGeom prst="roundRect">
          <a:avLst>
            <a:gd name="adj" fmla="val 10000"/>
          </a:avLst>
        </a:prstGeom>
      </dgm:spPr>
    </dgm:pt>
    <dgm:pt modelId="{ABA2EBCF-CBB4-479F-BA79-8CB523EC69BA}" type="pres">
      <dgm:prSet presAssocID="{69F630B8-8E48-4E2F-9C67-CADFF380A1BB}" presName="parTrans" presStyleLbl="sibTrans2D1" presStyleIdx="6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69EAC6C9-5CD6-40B0-AC0A-0BD75E673748}" type="pres">
      <dgm:prSet presAssocID="{D43BF45E-75A6-45A6-8386-00D88B50D709}" presName="child" presStyleLbl="alignAccFollowNode1" presStyleIdx="6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0A05825-209B-49C4-AEBC-4B84F4ACEEAA}" type="pres">
      <dgm:prSet presAssocID="{4F3080F6-8C2B-4C70-95AC-81F5C4AA1AC9}" presName="sibTrans" presStyleLbl="sibTrans2D1" presStyleIdx="7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26C712EA-3D9E-4C10-98D4-B2682DF68238}" type="pres">
      <dgm:prSet presAssocID="{CD3CD114-2FFE-49E8-A380-458495343BF6}" presName="child" presStyleLbl="alignAccFollowNode1" presStyleIdx="7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52994A-BA81-4808-A817-333BF45FBF92}" type="pres">
      <dgm:prSet presAssocID="{1CC1C147-0E13-4B2F-AA93-8D2FDB921FC2}" presName="sibTrans" presStyleLbl="sibTrans2D1" presStyleIdx="8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9F04F4F2-1557-4674-96F6-545027E1CA36}" type="pres">
      <dgm:prSet presAssocID="{2B9D4DAF-D3FB-4C12-BB85-78B6BEDBED13}" presName="child" presStyleLbl="alignAccFollowNode1" presStyleIdx="8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3EB79C03-AB07-4307-906D-4724CD32D8B9}" type="presOf" srcId="{7AD97B6C-0AAB-41F6-96F7-1ACF8ADC97A6}" destId="{1D6B62AC-5598-4942-B504-6F66FC4ADFA0}" srcOrd="0" destOrd="0" presId="urn:microsoft.com/office/officeart/2005/8/layout/lProcess1"/>
    <dgm:cxn modelId="{40039C04-04F7-4923-9ED5-4C1DF7DF58C1}" srcId="{C4947E91-5D53-438A-B340-313B739F054F}" destId="{2B9D4DAF-D3FB-4C12-BB85-78B6BEDBED13}" srcOrd="2" destOrd="0" parTransId="{DF22A90B-B497-47AA-9191-0FB2BF5A9A7B}" sibTransId="{9AFA6057-1313-4E2C-917A-0398A772905F}"/>
    <dgm:cxn modelId="{C523F519-92CB-4CE9-A7FD-4BF0194B0154}" srcId="{FDAF5AFF-EAB1-464A-ABB6-FB94DFABEA40}" destId="{C4947E91-5D53-438A-B340-313B739F054F}" srcOrd="2" destOrd="0" parTransId="{266A731C-D4AC-4593-AC4B-E27F65FFAC05}" sibTransId="{B72F57A5-0DF1-4381-9395-48046818A5BD}"/>
    <dgm:cxn modelId="{0B4F881B-F522-4716-88BA-FC8990B73B99}" type="presOf" srcId="{2F0B58D0-5686-4CCC-A0DD-C0D25B0F0A60}" destId="{419645A7-4A6F-4C6E-9032-E88580EFFA83}" srcOrd="0" destOrd="0" presId="urn:microsoft.com/office/officeart/2005/8/layout/lProcess1"/>
    <dgm:cxn modelId="{D38BDA3D-96E2-47D9-8213-DDD94A9B4909}" type="presOf" srcId="{69F630B8-8E48-4E2F-9C67-CADFF380A1BB}" destId="{ABA2EBCF-CBB4-479F-BA79-8CB523EC69BA}" srcOrd="0" destOrd="0" presId="urn:microsoft.com/office/officeart/2005/8/layout/lProcess1"/>
    <dgm:cxn modelId="{2B1B5F5B-24A0-4800-B00B-CE5F0CC40432}" type="presOf" srcId="{827CABA2-1C2F-489E-912F-613A86D81527}" destId="{306DEF74-8B0F-46B0-AD18-2DB68B632A4B}" srcOrd="0" destOrd="0" presId="urn:microsoft.com/office/officeart/2005/8/layout/lProcess1"/>
    <dgm:cxn modelId="{5466375F-B39B-459B-835E-241BE5254452}" type="presOf" srcId="{392F341E-5816-4DAA-8339-8AE11E28D199}" destId="{CA8FD6FA-A1C7-435D-8CE2-D4DA0AA926A0}" srcOrd="0" destOrd="0" presId="urn:microsoft.com/office/officeart/2005/8/layout/lProcess1"/>
    <dgm:cxn modelId="{F04ED35F-5CD8-4E99-8E93-041B02417D24}" type="presOf" srcId="{4FE9E301-0C42-4709-B3A4-8ADA354E7C3E}" destId="{BC06B5E3-A125-4F89-B9E6-6C91E4FE20AD}" srcOrd="0" destOrd="0" presId="urn:microsoft.com/office/officeart/2005/8/layout/lProcess1"/>
    <dgm:cxn modelId="{529AE662-5ABC-424C-8C85-28A372DC5536}" srcId="{FDAF5AFF-EAB1-464A-ABB6-FB94DFABEA40}" destId="{5559E90E-0C15-4C1E-86A8-1B25E0758328}" srcOrd="0" destOrd="0" parTransId="{94E518DB-872E-406F-9C5C-CA734AA25E3B}" sibTransId="{BD78AB10-26C9-47B1-AE7A-E2DA761D1961}"/>
    <dgm:cxn modelId="{84CE7764-93C3-4079-B2CA-C4D8127698C9}" type="presOf" srcId="{4FD684BD-4523-4327-9CA7-CE98E7C55536}" destId="{B9C7FF08-11C5-48DC-8365-7D9531CA4B8C}" srcOrd="0" destOrd="0" presId="urn:microsoft.com/office/officeart/2005/8/layout/lProcess1"/>
    <dgm:cxn modelId="{D6623D45-1E81-4287-A56F-034AFE684929}" type="presOf" srcId="{6CE6E616-595E-4D12-93A6-F5E73A985FA9}" destId="{0C474DA3-093F-4D4D-BAF1-3EDD0F3B3695}" srcOrd="0" destOrd="0" presId="urn:microsoft.com/office/officeart/2005/8/layout/lProcess1"/>
    <dgm:cxn modelId="{CC766B66-B08C-40D3-858F-B7CD24168AC8}" type="presOf" srcId="{CD3CD114-2FFE-49E8-A380-458495343BF6}" destId="{26C712EA-3D9E-4C10-98D4-B2682DF68238}" srcOrd="0" destOrd="0" presId="urn:microsoft.com/office/officeart/2005/8/layout/lProcess1"/>
    <dgm:cxn modelId="{07287470-BEFB-4408-BAFF-CF4074E05A75}" type="presOf" srcId="{F0FB662E-D7C1-41DA-AFBC-940F9823B168}" destId="{D332464A-6A2A-4937-8F4E-3D159E805AFA}" srcOrd="0" destOrd="0" presId="urn:microsoft.com/office/officeart/2005/8/layout/lProcess1"/>
    <dgm:cxn modelId="{E98FA852-3B62-418F-8CFF-DEBED6CC0298}" type="presOf" srcId="{1CC1C147-0E13-4B2F-AA93-8D2FDB921FC2}" destId="{C552994A-BA81-4808-A817-333BF45FBF92}" srcOrd="0" destOrd="0" presId="urn:microsoft.com/office/officeart/2005/8/layout/lProcess1"/>
    <dgm:cxn modelId="{4D96C455-3306-4D2F-B0AF-EAD5C595CFC5}" srcId="{C4947E91-5D53-438A-B340-313B739F054F}" destId="{D43BF45E-75A6-45A6-8386-00D88B50D709}" srcOrd="0" destOrd="0" parTransId="{69F630B8-8E48-4E2F-9C67-CADFF380A1BB}" sibTransId="{4F3080F6-8C2B-4C70-95AC-81F5C4AA1AC9}"/>
    <dgm:cxn modelId="{576AAB57-C1AD-4830-A6C9-CB9F91926CC8}" srcId="{D901DA38-7ABC-411D-B3A4-0E7019832116}" destId="{2F0B58D0-5686-4CCC-A0DD-C0D25B0F0A60}" srcOrd="2" destOrd="0" parTransId="{B6524D45-5A76-4783-9244-5B85B5CFEAD5}" sibTransId="{D010A05E-D507-4418-B5B8-E47C68E919A7}"/>
    <dgm:cxn modelId="{D978607B-73D2-45F7-9C05-A816AE7DF734}" type="presOf" srcId="{B5E62A7C-1FD2-4520-8183-17F4BD953B73}" destId="{58A2CC64-614B-47C1-9542-AEFCD082BCCB}" srcOrd="0" destOrd="0" presId="urn:microsoft.com/office/officeart/2005/8/layout/lProcess1"/>
    <dgm:cxn modelId="{89E2717B-3460-4B09-BE60-F2488D81F090}" type="presOf" srcId="{FDAF5AFF-EAB1-464A-ABB6-FB94DFABEA40}" destId="{BA50E830-97E2-4D72-B40E-C92CB5D4671E}" srcOrd="0" destOrd="0" presId="urn:microsoft.com/office/officeart/2005/8/layout/lProcess1"/>
    <dgm:cxn modelId="{32571D95-54DF-4DD4-97FF-825F028E018D}" srcId="{D901DA38-7ABC-411D-B3A4-0E7019832116}" destId="{827CABA2-1C2F-489E-912F-613A86D81527}" srcOrd="1" destOrd="0" parTransId="{28DDDF31-7D10-4CBE-8829-60D5A3FE1F93}" sibTransId="{73D6BCFA-7363-4090-ACD7-A1DB474C407F}"/>
    <dgm:cxn modelId="{62B34196-71D0-4185-A879-F4D70FBD7826}" type="presOf" srcId="{D43BF45E-75A6-45A6-8386-00D88B50D709}" destId="{69EAC6C9-5CD6-40B0-AC0A-0BD75E673748}" srcOrd="0" destOrd="0" presId="urn:microsoft.com/office/officeart/2005/8/layout/lProcess1"/>
    <dgm:cxn modelId="{AA22EBA8-6469-4E86-820A-F7B98BD94D6D}" type="presOf" srcId="{73D6BCFA-7363-4090-ACD7-A1DB474C407F}" destId="{AD6A4CD6-6EE3-4E16-A181-7F181E0C4BA5}" srcOrd="0" destOrd="0" presId="urn:microsoft.com/office/officeart/2005/8/layout/lProcess1"/>
    <dgm:cxn modelId="{B02609AD-F944-47EE-93B3-707CCE07F0CE}" type="presOf" srcId="{D901DA38-7ABC-411D-B3A4-0E7019832116}" destId="{25EFC18D-CE0D-4556-A568-B518D7354388}" srcOrd="0" destOrd="0" presId="urn:microsoft.com/office/officeart/2005/8/layout/lProcess1"/>
    <dgm:cxn modelId="{3599ACB1-3ADD-45B7-B96A-D6CE152491E9}" type="presOf" srcId="{2B9D4DAF-D3FB-4C12-BB85-78B6BEDBED13}" destId="{9F04F4F2-1557-4674-96F6-545027E1CA36}" srcOrd="0" destOrd="0" presId="urn:microsoft.com/office/officeart/2005/8/layout/lProcess1"/>
    <dgm:cxn modelId="{596988B7-7959-4CB2-9268-ED7727AA391A}" srcId="{5559E90E-0C15-4C1E-86A8-1B25E0758328}" destId="{5E1CFB01-83FD-41BD-B0A0-5413141A6F12}" srcOrd="2" destOrd="0" parTransId="{F6AA00BB-8C64-4BA0-850C-5C0586B41B76}" sibTransId="{126F08FA-D75E-495E-BEA2-65B96E6C833C}"/>
    <dgm:cxn modelId="{4B2D72BC-4ADA-4BF2-86C9-3E3D7EA252A3}" type="presOf" srcId="{9496BE7B-C2B9-453F-A046-BAB0111FAA19}" destId="{B9A9275C-C14C-4820-A9F0-BFA7EA06F88F}" srcOrd="0" destOrd="0" presId="urn:microsoft.com/office/officeart/2005/8/layout/lProcess1"/>
    <dgm:cxn modelId="{92FD6CBD-F680-4CDB-8E8B-D77BCB829DB3}" type="presOf" srcId="{5559E90E-0C15-4C1E-86A8-1B25E0758328}" destId="{CFB0C9D6-54ED-454E-B55A-4573F0C27EB1}" srcOrd="0" destOrd="0" presId="urn:microsoft.com/office/officeart/2005/8/layout/lProcess1"/>
    <dgm:cxn modelId="{5BEA19CB-D2D4-4F33-8189-5269E572A58C}" srcId="{FDAF5AFF-EAB1-464A-ABB6-FB94DFABEA40}" destId="{D901DA38-7ABC-411D-B3A4-0E7019832116}" srcOrd="1" destOrd="0" parTransId="{008FCFA9-0428-41F3-8319-8AB8C3019D61}" sibTransId="{9FF18359-3287-4F43-BD72-E923CA64048E}"/>
    <dgm:cxn modelId="{25ABA3E1-8BB7-4CAC-8466-90BE581D78A6}" type="presOf" srcId="{5E1CFB01-83FD-41BD-B0A0-5413141A6F12}" destId="{49574E5B-8A02-4FF2-90B6-962C95D85929}" srcOrd="0" destOrd="0" presId="urn:microsoft.com/office/officeart/2005/8/layout/lProcess1"/>
    <dgm:cxn modelId="{83E0F1EF-58C5-446E-8625-F8576238EB51}" srcId="{5559E90E-0C15-4C1E-86A8-1B25E0758328}" destId="{B5E62A7C-1FD2-4520-8183-17F4BD953B73}" srcOrd="0" destOrd="0" parTransId="{F0FB662E-D7C1-41DA-AFBC-940F9823B168}" sibTransId="{9496BE7B-C2B9-453F-A046-BAB0111FAA19}"/>
    <dgm:cxn modelId="{FC033DF0-E9DC-407C-AAD7-D81929D1CDB7}" type="presOf" srcId="{4F3080F6-8C2B-4C70-95AC-81F5C4AA1AC9}" destId="{90A05825-209B-49C4-AEBC-4B84F4ACEEAA}" srcOrd="0" destOrd="0" presId="urn:microsoft.com/office/officeart/2005/8/layout/lProcess1"/>
    <dgm:cxn modelId="{5FE7BDF3-EC22-4D68-A9E1-6E9791C2AC1B}" type="presOf" srcId="{C4947E91-5D53-438A-B340-313B739F054F}" destId="{C2CBE039-B806-4240-B316-4A130498AF25}" srcOrd="0" destOrd="0" presId="urn:microsoft.com/office/officeart/2005/8/layout/lProcess1"/>
    <dgm:cxn modelId="{C2628EFA-2103-4B11-9CC9-D2134B612DC3}" srcId="{5559E90E-0C15-4C1E-86A8-1B25E0758328}" destId="{7AD97B6C-0AAB-41F6-96F7-1ACF8ADC97A6}" srcOrd="1" destOrd="0" parTransId="{B4A1B49C-682F-4F75-971B-6A72ECF89DC2}" sibTransId="{4FD684BD-4523-4327-9CA7-CE98E7C55536}"/>
    <dgm:cxn modelId="{BE80D3FA-1A3A-4D2C-9496-6C8B8542E099}" srcId="{C4947E91-5D53-438A-B340-313B739F054F}" destId="{CD3CD114-2FFE-49E8-A380-458495343BF6}" srcOrd="1" destOrd="0" parTransId="{78AF51A8-F630-4AE5-A902-339BED15A825}" sibTransId="{1CC1C147-0E13-4B2F-AA93-8D2FDB921FC2}"/>
    <dgm:cxn modelId="{0A435BFB-7303-46A7-9068-7BFD6B91888F}" srcId="{D901DA38-7ABC-411D-B3A4-0E7019832116}" destId="{392F341E-5816-4DAA-8339-8AE11E28D199}" srcOrd="0" destOrd="0" parTransId="{6CE6E616-595E-4D12-93A6-F5E73A985FA9}" sibTransId="{4FE9E301-0C42-4709-B3A4-8ADA354E7C3E}"/>
    <dgm:cxn modelId="{C4E4F087-C9FD-42D7-A60B-6FD492C83EA6}" type="presParOf" srcId="{BA50E830-97E2-4D72-B40E-C92CB5D4671E}" destId="{E049FB7B-3C8B-4140-8B94-ED4974D418BB}" srcOrd="0" destOrd="0" presId="urn:microsoft.com/office/officeart/2005/8/layout/lProcess1"/>
    <dgm:cxn modelId="{75BD28D3-0F45-451F-A0F4-1EF4463FD03C}" type="presParOf" srcId="{E049FB7B-3C8B-4140-8B94-ED4974D418BB}" destId="{CFB0C9D6-54ED-454E-B55A-4573F0C27EB1}" srcOrd="0" destOrd="0" presId="urn:microsoft.com/office/officeart/2005/8/layout/lProcess1"/>
    <dgm:cxn modelId="{88945693-543C-44F5-A8F5-10AD64CB1367}" type="presParOf" srcId="{E049FB7B-3C8B-4140-8B94-ED4974D418BB}" destId="{D332464A-6A2A-4937-8F4E-3D159E805AFA}" srcOrd="1" destOrd="0" presId="urn:microsoft.com/office/officeart/2005/8/layout/lProcess1"/>
    <dgm:cxn modelId="{3647D6FF-91AB-4046-A41E-486EDCDE0BFB}" type="presParOf" srcId="{E049FB7B-3C8B-4140-8B94-ED4974D418BB}" destId="{58A2CC64-614B-47C1-9542-AEFCD082BCCB}" srcOrd="2" destOrd="0" presId="urn:microsoft.com/office/officeart/2005/8/layout/lProcess1"/>
    <dgm:cxn modelId="{D71B02B9-C147-4D0F-964D-857C0FB6DCF1}" type="presParOf" srcId="{E049FB7B-3C8B-4140-8B94-ED4974D418BB}" destId="{B9A9275C-C14C-4820-A9F0-BFA7EA06F88F}" srcOrd="3" destOrd="0" presId="urn:microsoft.com/office/officeart/2005/8/layout/lProcess1"/>
    <dgm:cxn modelId="{974399E2-7CA7-43A8-9A2A-8F7C1ECB7087}" type="presParOf" srcId="{E049FB7B-3C8B-4140-8B94-ED4974D418BB}" destId="{1D6B62AC-5598-4942-B504-6F66FC4ADFA0}" srcOrd="4" destOrd="0" presId="urn:microsoft.com/office/officeart/2005/8/layout/lProcess1"/>
    <dgm:cxn modelId="{E2F19628-1ADE-4C3D-93F1-7ED9D476A896}" type="presParOf" srcId="{E049FB7B-3C8B-4140-8B94-ED4974D418BB}" destId="{B9C7FF08-11C5-48DC-8365-7D9531CA4B8C}" srcOrd="5" destOrd="0" presId="urn:microsoft.com/office/officeart/2005/8/layout/lProcess1"/>
    <dgm:cxn modelId="{E730D9B5-2B24-4F70-9282-1D1DB9CEAA5B}" type="presParOf" srcId="{E049FB7B-3C8B-4140-8B94-ED4974D418BB}" destId="{49574E5B-8A02-4FF2-90B6-962C95D85929}" srcOrd="6" destOrd="0" presId="urn:microsoft.com/office/officeart/2005/8/layout/lProcess1"/>
    <dgm:cxn modelId="{EEAF9A2C-29D3-456B-84FA-1E2552D87089}" type="presParOf" srcId="{BA50E830-97E2-4D72-B40E-C92CB5D4671E}" destId="{474585BB-F962-4796-9B9B-9FE8E8D3B41D}" srcOrd="1" destOrd="0" presId="urn:microsoft.com/office/officeart/2005/8/layout/lProcess1"/>
    <dgm:cxn modelId="{218ADFA0-CCF6-4052-9E2F-8AC9277230FE}" type="presParOf" srcId="{BA50E830-97E2-4D72-B40E-C92CB5D4671E}" destId="{C5A1D9CE-E1D7-42C5-8AAA-F11809B3D0E1}" srcOrd="2" destOrd="0" presId="urn:microsoft.com/office/officeart/2005/8/layout/lProcess1"/>
    <dgm:cxn modelId="{D6D44E2B-767A-4F10-8849-46BD4649081B}" type="presParOf" srcId="{C5A1D9CE-E1D7-42C5-8AAA-F11809B3D0E1}" destId="{25EFC18D-CE0D-4556-A568-B518D7354388}" srcOrd="0" destOrd="0" presId="urn:microsoft.com/office/officeart/2005/8/layout/lProcess1"/>
    <dgm:cxn modelId="{D43486F6-8C34-42A0-9CCB-F537E3771909}" type="presParOf" srcId="{C5A1D9CE-E1D7-42C5-8AAA-F11809B3D0E1}" destId="{0C474DA3-093F-4D4D-BAF1-3EDD0F3B3695}" srcOrd="1" destOrd="0" presId="urn:microsoft.com/office/officeart/2005/8/layout/lProcess1"/>
    <dgm:cxn modelId="{8E29BCF6-761A-42CD-81DE-680E3DB18F05}" type="presParOf" srcId="{C5A1D9CE-E1D7-42C5-8AAA-F11809B3D0E1}" destId="{CA8FD6FA-A1C7-435D-8CE2-D4DA0AA926A0}" srcOrd="2" destOrd="0" presId="urn:microsoft.com/office/officeart/2005/8/layout/lProcess1"/>
    <dgm:cxn modelId="{FD1E9006-13F0-4E00-9523-6CF79F76016D}" type="presParOf" srcId="{C5A1D9CE-E1D7-42C5-8AAA-F11809B3D0E1}" destId="{BC06B5E3-A125-4F89-B9E6-6C91E4FE20AD}" srcOrd="3" destOrd="0" presId="urn:microsoft.com/office/officeart/2005/8/layout/lProcess1"/>
    <dgm:cxn modelId="{04AD81D9-E093-4D14-A6C9-8D4934DA61EA}" type="presParOf" srcId="{C5A1D9CE-E1D7-42C5-8AAA-F11809B3D0E1}" destId="{306DEF74-8B0F-46B0-AD18-2DB68B632A4B}" srcOrd="4" destOrd="0" presId="urn:microsoft.com/office/officeart/2005/8/layout/lProcess1"/>
    <dgm:cxn modelId="{BE490DA0-C59A-434E-9E05-EC76B5F42C08}" type="presParOf" srcId="{C5A1D9CE-E1D7-42C5-8AAA-F11809B3D0E1}" destId="{AD6A4CD6-6EE3-4E16-A181-7F181E0C4BA5}" srcOrd="5" destOrd="0" presId="urn:microsoft.com/office/officeart/2005/8/layout/lProcess1"/>
    <dgm:cxn modelId="{986C5301-BA67-4A12-8F45-08E225CFA2DF}" type="presParOf" srcId="{C5A1D9CE-E1D7-42C5-8AAA-F11809B3D0E1}" destId="{419645A7-4A6F-4C6E-9032-E88580EFFA83}" srcOrd="6" destOrd="0" presId="urn:microsoft.com/office/officeart/2005/8/layout/lProcess1"/>
    <dgm:cxn modelId="{825B5618-2622-4D5E-B578-73CC4D83A5D4}" type="presParOf" srcId="{BA50E830-97E2-4D72-B40E-C92CB5D4671E}" destId="{BB98287F-93AA-4D33-8E09-B5FC15C80905}" srcOrd="3" destOrd="0" presId="urn:microsoft.com/office/officeart/2005/8/layout/lProcess1"/>
    <dgm:cxn modelId="{6F6DF91F-B7B9-4D42-AA6E-BB332991AA0D}" type="presParOf" srcId="{BA50E830-97E2-4D72-B40E-C92CB5D4671E}" destId="{B1B31C3C-5F36-45D2-A45F-B6F56F691F0B}" srcOrd="4" destOrd="0" presId="urn:microsoft.com/office/officeart/2005/8/layout/lProcess1"/>
    <dgm:cxn modelId="{48C4CD2D-482F-43A7-A3CD-9E9696374510}" type="presParOf" srcId="{B1B31C3C-5F36-45D2-A45F-B6F56F691F0B}" destId="{C2CBE039-B806-4240-B316-4A130498AF25}" srcOrd="0" destOrd="0" presId="urn:microsoft.com/office/officeart/2005/8/layout/lProcess1"/>
    <dgm:cxn modelId="{DD538DC9-B674-4751-84B5-4EF7384D1FFA}" type="presParOf" srcId="{B1B31C3C-5F36-45D2-A45F-B6F56F691F0B}" destId="{ABA2EBCF-CBB4-479F-BA79-8CB523EC69BA}" srcOrd="1" destOrd="0" presId="urn:microsoft.com/office/officeart/2005/8/layout/lProcess1"/>
    <dgm:cxn modelId="{D8057CE9-59B9-48BF-8E3B-1C86A950C888}" type="presParOf" srcId="{B1B31C3C-5F36-45D2-A45F-B6F56F691F0B}" destId="{69EAC6C9-5CD6-40B0-AC0A-0BD75E673748}" srcOrd="2" destOrd="0" presId="urn:microsoft.com/office/officeart/2005/8/layout/lProcess1"/>
    <dgm:cxn modelId="{3FDF6F39-FC17-4C00-B3BF-DCB4A8344EA3}" type="presParOf" srcId="{B1B31C3C-5F36-45D2-A45F-B6F56F691F0B}" destId="{90A05825-209B-49C4-AEBC-4B84F4ACEEAA}" srcOrd="3" destOrd="0" presId="urn:microsoft.com/office/officeart/2005/8/layout/lProcess1"/>
    <dgm:cxn modelId="{83B725A6-E8A1-4E5D-86FF-81AC9452282D}" type="presParOf" srcId="{B1B31C3C-5F36-45D2-A45F-B6F56F691F0B}" destId="{26C712EA-3D9E-4C10-98D4-B2682DF68238}" srcOrd="4" destOrd="0" presId="urn:microsoft.com/office/officeart/2005/8/layout/lProcess1"/>
    <dgm:cxn modelId="{0255DEB9-E252-4507-BAAA-341A02543064}" type="presParOf" srcId="{B1B31C3C-5F36-45D2-A45F-B6F56F691F0B}" destId="{C552994A-BA81-4808-A817-333BF45FBF92}" srcOrd="5" destOrd="0" presId="urn:microsoft.com/office/officeart/2005/8/layout/lProcess1"/>
    <dgm:cxn modelId="{BF9B2F6F-A00B-44C6-AB0B-7DD23A28651C}" type="presParOf" srcId="{B1B31C3C-5F36-45D2-A45F-B6F56F691F0B}" destId="{9F04F4F2-1557-4674-96F6-545027E1CA3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0C9D6-54ED-454E-B55A-4573F0C27EB1}">
      <dsp:nvSpPr>
        <dsp:cNvPr id="0" name=""/>
        <dsp:cNvSpPr/>
      </dsp:nvSpPr>
      <dsp:spPr>
        <a:xfrm>
          <a:off x="1614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Ámbito de la declaratoria</a:t>
          </a:r>
        </a:p>
      </dsp:txBody>
      <dsp:txXfrm>
        <a:off x="20814" y="761364"/>
        <a:ext cx="2583760" cy="617140"/>
      </dsp:txXfrm>
    </dsp:sp>
    <dsp:sp modelId="{D332464A-6A2A-4937-8F4E-3D159E805AFA}">
      <dsp:nvSpPr>
        <dsp:cNvPr id="0" name=""/>
        <dsp:cNvSpPr/>
      </dsp:nvSpPr>
      <dsp:spPr>
        <a:xfrm rot="5400000">
          <a:off x="1255335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2CC64-614B-47C1-9542-AEFCD082BCCB}">
      <dsp:nvSpPr>
        <dsp:cNvPr id="0" name=""/>
        <dsp:cNvSpPr/>
      </dsp:nvSpPr>
      <dsp:spPr>
        <a:xfrm>
          <a:off x="1614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Nacional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sp:txBody>
      <dsp:txXfrm>
        <a:off x="20814" y="1646343"/>
        <a:ext cx="2583760" cy="617140"/>
      </dsp:txXfrm>
    </dsp:sp>
    <dsp:sp modelId="{B9A9275C-C14C-4820-A9F0-BFA7EA06F88F}">
      <dsp:nvSpPr>
        <dsp:cNvPr id="0" name=""/>
        <dsp:cNvSpPr/>
      </dsp:nvSpPr>
      <dsp:spPr>
        <a:xfrm rot="5400000">
          <a:off x="1255335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B62AC-5598-4942-B504-6F66FC4ADFA0}">
      <dsp:nvSpPr>
        <dsp:cNvPr id="0" name=""/>
        <dsp:cNvSpPr/>
      </dsp:nvSpPr>
      <dsp:spPr>
        <a:xfrm>
          <a:off x="1614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Departamental o Municipal</a:t>
          </a:r>
        </a:p>
      </dsp:txBody>
      <dsp:txXfrm>
        <a:off x="20814" y="2531323"/>
        <a:ext cx="2583760" cy="617140"/>
      </dsp:txXfrm>
    </dsp:sp>
    <dsp:sp modelId="{B9C7FF08-11C5-48DC-8365-7D9531CA4B8C}">
      <dsp:nvSpPr>
        <dsp:cNvPr id="0" name=""/>
        <dsp:cNvSpPr/>
      </dsp:nvSpPr>
      <dsp:spPr>
        <a:xfrm rot="5400000">
          <a:off x="1255335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74E5B-8A02-4FF2-90B6-962C95D85929}">
      <dsp:nvSpPr>
        <dsp:cNvPr id="0" name=""/>
        <dsp:cNvSpPr/>
      </dsp:nvSpPr>
      <dsp:spPr>
        <a:xfrm>
          <a:off x="1614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Distrital</a:t>
          </a:r>
        </a:p>
      </dsp:txBody>
      <dsp:txXfrm>
        <a:off x="20814" y="3416302"/>
        <a:ext cx="2583760" cy="617140"/>
      </dsp:txXfrm>
    </dsp:sp>
    <dsp:sp modelId="{25EFC18D-CE0D-4556-A568-B518D7354388}">
      <dsp:nvSpPr>
        <dsp:cNvPr id="0" name=""/>
        <dsp:cNvSpPr/>
      </dsp:nvSpPr>
      <dsp:spPr>
        <a:xfrm>
          <a:off x="2990877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Autoridad competente</a:t>
          </a:r>
        </a:p>
      </dsp:txBody>
      <dsp:txXfrm>
        <a:off x="3010077" y="761364"/>
        <a:ext cx="2583760" cy="617140"/>
      </dsp:txXfrm>
    </dsp:sp>
    <dsp:sp modelId="{0C474DA3-093F-4D4D-BAF1-3EDD0F3B3695}">
      <dsp:nvSpPr>
        <dsp:cNvPr id="0" name=""/>
        <dsp:cNvSpPr/>
      </dsp:nvSpPr>
      <dsp:spPr>
        <a:xfrm rot="5400000">
          <a:off x="4244597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FD6FA-A1C7-435D-8CE2-D4DA0AA926A0}">
      <dsp:nvSpPr>
        <dsp:cNvPr id="0" name=""/>
        <dsp:cNvSpPr/>
      </dsp:nvSpPr>
      <dsp:spPr>
        <a:xfrm>
          <a:off x="2990877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Ministro de Cultura</a:t>
          </a:r>
        </a:p>
      </dsp:txBody>
      <dsp:txXfrm>
        <a:off x="3010077" y="1646343"/>
        <a:ext cx="2583760" cy="617140"/>
      </dsp:txXfrm>
    </dsp:sp>
    <dsp:sp modelId="{BC06B5E3-A125-4F89-B9E6-6C91E4FE20AD}">
      <dsp:nvSpPr>
        <dsp:cNvPr id="0" name=""/>
        <dsp:cNvSpPr/>
      </dsp:nvSpPr>
      <dsp:spPr>
        <a:xfrm rot="5400000">
          <a:off x="4244597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DEF74-8B0F-46B0-AD18-2DB68B632A4B}">
      <dsp:nvSpPr>
        <dsp:cNvPr id="0" name=""/>
        <dsp:cNvSpPr/>
      </dsp:nvSpPr>
      <dsp:spPr>
        <a:xfrm>
          <a:off x="2990877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Gobernador o Alcalde</a:t>
          </a:r>
        </a:p>
      </dsp:txBody>
      <dsp:txXfrm>
        <a:off x="3010077" y="2531323"/>
        <a:ext cx="2583760" cy="617140"/>
      </dsp:txXfrm>
    </dsp:sp>
    <dsp:sp modelId="{AD6A4CD6-6EE3-4E16-A181-7F181E0C4BA5}">
      <dsp:nvSpPr>
        <dsp:cNvPr id="0" name=""/>
        <dsp:cNvSpPr/>
      </dsp:nvSpPr>
      <dsp:spPr>
        <a:xfrm rot="5400000">
          <a:off x="4244597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45A7-4A6F-4C6E-9032-E88580EFFA83}">
      <dsp:nvSpPr>
        <dsp:cNvPr id="0" name=""/>
        <dsp:cNvSpPr/>
      </dsp:nvSpPr>
      <dsp:spPr>
        <a:xfrm>
          <a:off x="2990877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Alcalde</a:t>
          </a:r>
        </a:p>
      </dsp:txBody>
      <dsp:txXfrm>
        <a:off x="3010077" y="3416302"/>
        <a:ext cx="2583760" cy="617140"/>
      </dsp:txXfrm>
    </dsp:sp>
    <dsp:sp modelId="{C2CBE039-B806-4240-B316-4A130498AF25}">
      <dsp:nvSpPr>
        <dsp:cNvPr id="0" name=""/>
        <dsp:cNvSpPr/>
      </dsp:nvSpPr>
      <dsp:spPr>
        <a:xfrm>
          <a:off x="5980139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Ente asesor</a:t>
          </a:r>
        </a:p>
      </dsp:txBody>
      <dsp:txXfrm>
        <a:off x="5999339" y="761364"/>
        <a:ext cx="2583760" cy="617140"/>
      </dsp:txXfrm>
    </dsp:sp>
    <dsp:sp modelId="{ABA2EBCF-CBB4-479F-BA79-8CB523EC69BA}">
      <dsp:nvSpPr>
        <dsp:cNvPr id="0" name=""/>
        <dsp:cNvSpPr/>
      </dsp:nvSpPr>
      <dsp:spPr>
        <a:xfrm rot="5400000">
          <a:off x="7233860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AC6C9-5CD6-40B0-AC0A-0BD75E673748}">
      <dsp:nvSpPr>
        <dsp:cNvPr id="0" name=""/>
        <dsp:cNvSpPr/>
      </dsp:nvSpPr>
      <dsp:spPr>
        <a:xfrm>
          <a:off x="5980139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Nacional de PC</a:t>
          </a:r>
        </a:p>
      </dsp:txBody>
      <dsp:txXfrm>
        <a:off x="5999339" y="1646343"/>
        <a:ext cx="2583760" cy="617140"/>
      </dsp:txXfrm>
    </dsp:sp>
    <dsp:sp modelId="{90A05825-209B-49C4-AEBC-4B84F4ACEEAA}">
      <dsp:nvSpPr>
        <dsp:cNvPr id="0" name=""/>
        <dsp:cNvSpPr/>
      </dsp:nvSpPr>
      <dsp:spPr>
        <a:xfrm rot="5400000">
          <a:off x="7233860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712EA-3D9E-4C10-98D4-B2682DF68238}">
      <dsp:nvSpPr>
        <dsp:cNvPr id="0" name=""/>
        <dsp:cNvSpPr/>
      </dsp:nvSpPr>
      <dsp:spPr>
        <a:xfrm>
          <a:off x="5980139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Departamental de PC</a:t>
          </a:r>
        </a:p>
      </dsp:txBody>
      <dsp:txXfrm>
        <a:off x="5999339" y="2531323"/>
        <a:ext cx="2583760" cy="617140"/>
      </dsp:txXfrm>
    </dsp:sp>
    <dsp:sp modelId="{C552994A-BA81-4808-A817-333BF45FBF92}">
      <dsp:nvSpPr>
        <dsp:cNvPr id="0" name=""/>
        <dsp:cNvSpPr/>
      </dsp:nvSpPr>
      <dsp:spPr>
        <a:xfrm rot="5400000">
          <a:off x="7233860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4F4F2-1557-4674-96F6-545027E1CA36}">
      <dsp:nvSpPr>
        <dsp:cNvPr id="0" name=""/>
        <dsp:cNvSpPr/>
      </dsp:nvSpPr>
      <dsp:spPr>
        <a:xfrm>
          <a:off x="5980139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Distrital de PC</a:t>
          </a:r>
        </a:p>
      </dsp:txBody>
      <dsp:txXfrm>
        <a:off x="5999339" y="3416302"/>
        <a:ext cx="2583760" cy="61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E3FE-4873-4395-BEB6-EB7C80A8A4E2}" type="datetimeFigureOut">
              <a:rPr lang="es-CO" smtClean="0"/>
              <a:t>10/05/2022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FF12-C91F-4239-BF5D-20AB2A9EFE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4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0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1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8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B3927-E7DE-43FF-8BCF-ECF2D7F79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4DBCE-F1BB-4042-9551-B14F255B1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B7CF3-F6BE-4999-96F6-82923314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546E2-DED7-4A5B-85A1-CCCCF729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57836-718A-4203-B9C9-EE8C0A6A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40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AE629-6372-4031-961C-EE2BAD68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CD79A5-DF0D-4A5B-B260-6E8EA3E31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7A0AB1-EE8B-49D6-B91C-DC4EEC40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93783-153C-4717-9E7F-152D2244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90CE6-2BA4-40A4-82E6-D8C1828A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8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1BA982-C817-4FA7-8774-3614F71FF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CFC34-BD90-4D17-A6BF-826675A8B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D4A59-2A36-4248-96E8-7375809D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1BAF12-7253-4C0E-A8BC-9DDDDC2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A8F1B-A31C-44B5-8FB6-2262C281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09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7DC6-E902-41AD-8FC5-CE6AD587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58740-5C36-4586-9D41-388A6407A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E74E9-AE45-4FED-92D8-994765F6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72D7E-9E80-43D6-B3B3-2B40AE44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18791-5523-4F16-A6C2-480625FC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60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95D31-7B19-41AD-8D8F-6A32DD12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98BD6-23C9-4F97-96B8-CAE5F977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7D803-4591-45DA-846B-0C3AE5C7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9DC4DE-A7DC-4DFB-A2B6-FC98B85D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E0959-8139-4047-8887-31BB4049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5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FC03-FD98-4A5D-948D-41C6404B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333B6-992D-4EF6-A2C0-91296D575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A968DC-ADF3-4719-B294-A2D158F39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0570C-C24E-4495-82D2-D38A078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65BCE7-C6A3-4AD2-899F-0C0EDB80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C4B903-8357-46F9-8CE2-523DED1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1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26C8-948E-4515-9D4B-A293B286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DE84B-B04F-4A1D-83D3-B1AF1C81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BA91CF-F439-4AB2-9EF2-5908BEB01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089EA-5934-4377-9B0B-F89729B53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7DD015-798F-460E-8C58-A5CE8F4F7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E82B5C-4C78-493F-AA21-33A2A375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580D81-D1CF-46C1-A5E8-E8FEF30D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94D271-A1BF-4B05-8326-9111CACA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E17C3-308C-4EF2-A3F8-C43071EE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17450F-46F8-45FD-A49D-2C4EB81F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31884B-A5FD-46E8-854E-B1F4022C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46C805-5097-4AD9-805E-45AAE10F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2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017DFD-7918-43F6-B9BC-44F74AC9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313A6F-68CB-46BB-9013-13006605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E00D8-49E4-492E-AD03-50924006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E1B8A-0220-48D7-BD89-AF530EA5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56CF1-9D73-4746-99AF-168AD501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64E27-5C3F-45F2-A7DB-62ED68AE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4C8FF-9E28-40E7-814C-7C0634E1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7FDE2B-8BFE-4C4C-9053-98CC526B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7A8BBC-68B1-4EB9-9983-F256F579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10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492F4-2581-4EA3-BA48-F2400A37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6D1D29-19F5-40BD-A0FD-4A51EEC88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668499-BF7C-4F30-9AE0-36C169094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3B296-EA01-45E0-A7F4-69BCB79A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B0C0A-4B0C-4861-89C2-C6089476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2502-089A-4F83-BEDF-3636F552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BC6DF-1B6B-42A3-960F-8299B482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602BAC-C595-42A3-A6DE-15F9428FB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C976E9-7134-414B-878A-260CAC05C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5E5357-2833-4041-9B45-7FD220E99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A52E8-F2B8-4AF7-B325-5BFCA4B3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1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184F4C2-0BF2-4EC6-8F66-71ED7568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0" y="0"/>
            <a:ext cx="12192000" cy="72778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2560DF-29FA-4461-B505-CB230A3C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162003" y="4142154"/>
            <a:ext cx="1749958" cy="17623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A78DF4-6BA4-4CC0-B900-757D8910D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LEY GENERAL DE CULTURA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73311-6D32-490E-8EE1-E112C1714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/>
              <a:t>LEY 397 DEL 7 DE AGOSTO DE 1997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8862D28-BBED-4327-98FC-CB14CD05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46"/>
            <a:ext cx="2873829" cy="5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980D939-76D3-4701-91B3-DA77FC030794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D1843-6632-4A93-90DC-E46D1163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2" y="1876218"/>
            <a:ext cx="7228562" cy="3808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El patrimonio cultural de la Nación está bajo la protección del Estado. El patrimonio arqueológico y otros bienes culturales que conforman la identidad nacional, pertenecen a la Nación y son inalienables, inembargables e imprescriptibles. La ley establecerá los mecanismos para readquirirlos cuando se encuentren en manos de particulares y reglamentará los derechos especiales que pudieran tener los grupos étnicos asentados en territorios de riqueza arqueológica.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5362C3-695B-468B-9F7B-639DA85D3446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8FFAD5-BACB-448A-8CE9-D4697806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72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DE59CC-0951-43D4-8BD7-AC28B948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5562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0042AC-C438-4B92-AEA2-685B2C5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505450"/>
            <a:ext cx="1343025" cy="13525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590CC8-4708-B690-4B43-817D93E9A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2" r="13470" b="17523"/>
          <a:stretch/>
        </p:blipFill>
        <p:spPr>
          <a:xfrm>
            <a:off x="7824593" y="1625600"/>
            <a:ext cx="4081198" cy="34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0CD2F42-248B-43FF-953C-BD18562C7D1B}"/>
              </a:ext>
            </a:extLst>
          </p:cNvPr>
          <p:cNvSpPr/>
          <p:nvPr/>
        </p:nvSpPr>
        <p:spPr>
          <a:xfrm>
            <a:off x="8467481" y="1690688"/>
            <a:ext cx="4624941" cy="3343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F6C58B-0D01-4816-9788-C3B79BAEECFD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EB6F8-2D45-43C1-8D93-77AA86CC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2323" cy="4351338"/>
          </a:xfrm>
        </p:spPr>
        <p:txBody>
          <a:bodyPr/>
          <a:lstStyle/>
          <a:p>
            <a:r>
              <a:rPr lang="es-MX" dirty="0"/>
              <a:t>Como fruto directo del espíritu de la Constitución de 1991, apareció en 1997 la Ley 397 o Ley General de Cultura, en la que se sintetiza y hace realidad en 4 capítulos y 83 artículos todas las discusiones internacionales y nacionales de décadas sobre los derechos culturales, reorganizando dicho sector con la creación del Ministerio de Cultura y del Sistema Nacional de Cultura (</a:t>
            </a:r>
            <a:r>
              <a:rPr lang="es-MX" dirty="0" err="1"/>
              <a:t>SNCu</a:t>
            </a:r>
            <a:r>
              <a:rPr lang="es-MX" dirty="0"/>
              <a:t>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194DB-BFE0-452B-9865-0BE0A05610B4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8B3FAE-7E3A-434B-B92F-24472844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Ley 397 de 1997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4552C6-246D-4577-B8A4-C9942432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562"/>
            <a:ext cx="12192000" cy="687313"/>
          </a:xfrm>
          <a:prstGeom prst="rect">
            <a:avLst/>
          </a:prstGeom>
        </p:spPr>
      </p:pic>
      <p:pic>
        <p:nvPicPr>
          <p:cNvPr id="2050" name="Picture 2" descr="La Cultura: ¿Cenicienta o desafío? - PanoramaCultural.com.co">
            <a:extLst>
              <a:ext uri="{FF2B5EF4-FFF2-40B4-BE49-F238E27FC236}">
                <a16:creationId xmlns:a16="http://schemas.microsoft.com/office/drawing/2014/main" id="{03369DA0-1394-46B4-A2AB-7F58D2E3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80" y="1690688"/>
            <a:ext cx="5448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488EB3-7710-44B6-B0EB-4FCE619B1AF1}"/>
              </a:ext>
            </a:extLst>
          </p:cNvPr>
          <p:cNvSpPr/>
          <p:nvPr/>
        </p:nvSpPr>
        <p:spPr>
          <a:xfrm>
            <a:off x="8467480" y="4196862"/>
            <a:ext cx="4624941" cy="8371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275B864-9542-4A17-9B2A-F1FE919016BB}"/>
              </a:ext>
            </a:extLst>
          </p:cNvPr>
          <p:cNvSpPr/>
          <p:nvPr/>
        </p:nvSpPr>
        <p:spPr>
          <a:xfrm>
            <a:off x="8467479" y="4759569"/>
            <a:ext cx="4624941" cy="2606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EC3FEF-2FC3-412C-BCE6-7A171A902D76}"/>
              </a:ext>
            </a:extLst>
          </p:cNvPr>
          <p:cNvSpPr/>
          <p:nvPr/>
        </p:nvSpPr>
        <p:spPr>
          <a:xfrm>
            <a:off x="8467479" y="4485545"/>
            <a:ext cx="4624941" cy="5346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C9064F-BC26-4253-86E4-DD98A33A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975" y="541777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C68114D-5172-40B7-84C3-E01CB8B74C2D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425A8-AFF5-47F0-A03C-E336D509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ley representó un esfuerzo por organizar, sistematizar y actualizar legislación, jurisprudencia y doctrinas sobre temas relacionados con el patrimonio cultural, la propiedad intelectual, la formación artística, la protección a la industria editorial, el fomento a la industria cinematográfica, la seguridad social de los artistas, la financiación y administración de la cultura y la tributación de los espectáculos públicos. </a:t>
            </a:r>
          </a:p>
          <a:p>
            <a:r>
              <a:rPr lang="es-MX" dirty="0"/>
              <a:t>También se incluyeron , además de las normas de protección y de fomento a las expresiones e industrias culturales; los derechos de las comunidades étnicas y se reglamentaron todos los demás asuntos que estableció la Constitución de 1991.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BFF789-C59E-4713-BEAD-CAD35D63DA77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3D6AB9-B31B-44CC-841B-203D983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Funciones de la ley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FC4D19-CABB-4D37-9B3F-9278C7D0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B90247-57CE-42E5-B0E6-5ECA370F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355248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8A7ED2F-DA9E-43E3-92FE-C89BEB7FE4B0}"/>
              </a:ext>
            </a:extLst>
          </p:cNvPr>
          <p:cNvSpPr/>
          <p:nvPr/>
        </p:nvSpPr>
        <p:spPr>
          <a:xfrm>
            <a:off x="8982825" y="1428184"/>
            <a:ext cx="4624941" cy="42605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4098" name="Picture 2" descr="Estas son las declaratorias de patrimonio de la humanidad de la Unesco a  Colombia - Noticartagena">
            <a:extLst>
              <a:ext uri="{FF2B5EF4-FFF2-40B4-BE49-F238E27FC236}">
                <a16:creationId xmlns:a16="http://schemas.microsoft.com/office/drawing/2014/main" id="{68AD9EE8-3EEE-48D7-ABFF-FC6B0091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25" y="1428185"/>
            <a:ext cx="6898037" cy="42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261FE6E-30D5-4308-BE9A-AC0B6794B8FD}"/>
              </a:ext>
            </a:extLst>
          </p:cNvPr>
          <p:cNvSpPr/>
          <p:nvPr/>
        </p:nvSpPr>
        <p:spPr>
          <a:xfrm>
            <a:off x="-1" y="627627"/>
            <a:ext cx="8503139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EC6F5-1B71-4E88-83E0-A97B0D93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36" y="1821095"/>
            <a:ext cx="8052778" cy="387012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     Ley General de Cultura nos presenta cuatro (4) títulos : </a:t>
            </a:r>
          </a:p>
          <a:p>
            <a:pPr marL="514350" indent="-514350">
              <a:buAutoNum type="arabicPeriod"/>
            </a:pPr>
            <a:r>
              <a:rPr lang="es-MX" b="1" dirty="0"/>
              <a:t>Principios Fundamentales y definiciones: </a:t>
            </a:r>
            <a:r>
              <a:rPr lang="es-MX" dirty="0"/>
              <a:t>Que indica los elementos básicos del trabajo conceptual.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b="1" dirty="0"/>
              <a:t>2. Patrimonio Cultural de la Nación: </a:t>
            </a:r>
            <a:r>
              <a:rPr lang="es-MX" dirty="0"/>
              <a:t>Que desarrolla el concepto e indica los varios bienes que lo constituyen, así como algunas formas procedimentales.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FA80587-7760-455E-9F00-EF832C3801FB}"/>
              </a:ext>
            </a:extLst>
          </p:cNvPr>
          <p:cNvSpPr/>
          <p:nvPr/>
        </p:nvSpPr>
        <p:spPr>
          <a:xfrm>
            <a:off x="-1" y="627627"/>
            <a:ext cx="8339015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DE30CC-7720-4137-8CB3-59643F9B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15" y="627628"/>
            <a:ext cx="10515600" cy="80055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Estructura Ley 397 de 1997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813CEF-FF46-4348-A5D1-8D7E47FE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0CAB9DE-AF99-46A0-B26B-4DD76F60F668}"/>
              </a:ext>
            </a:extLst>
          </p:cNvPr>
          <p:cNvSpPr/>
          <p:nvPr/>
        </p:nvSpPr>
        <p:spPr>
          <a:xfrm>
            <a:off x="8982825" y="4814277"/>
            <a:ext cx="4624941" cy="8744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FFB5714-1824-4D17-A51F-D322F4405EAF}"/>
              </a:ext>
            </a:extLst>
          </p:cNvPr>
          <p:cNvSpPr/>
          <p:nvPr/>
        </p:nvSpPr>
        <p:spPr>
          <a:xfrm>
            <a:off x="8982825" y="5095631"/>
            <a:ext cx="4624941" cy="5755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2D2466-EDE7-46D6-B15F-558E4CE9DA07}"/>
              </a:ext>
            </a:extLst>
          </p:cNvPr>
          <p:cNvSpPr/>
          <p:nvPr/>
        </p:nvSpPr>
        <p:spPr>
          <a:xfrm>
            <a:off x="8982825" y="5361353"/>
            <a:ext cx="4624941" cy="32738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491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6437C2F-97D9-4290-A726-6920DDEC0AEA}"/>
              </a:ext>
            </a:extLst>
          </p:cNvPr>
          <p:cNvSpPr/>
          <p:nvPr/>
        </p:nvSpPr>
        <p:spPr>
          <a:xfrm>
            <a:off x="-1" y="627627"/>
            <a:ext cx="8721970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7B6D8-5F46-486A-B7CC-1C264D76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722"/>
            <a:ext cx="8790992" cy="389487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3. Del Fomento y los estímulos a la creación, a la investigación y a la actividad artística y cultural: Que tiene en cuenta tales aspectos como resultado concreto de las políticas y directrices que al respecto adoptó el Estado colombiano. </a:t>
            </a:r>
          </a:p>
          <a:p>
            <a:pPr marL="0" indent="0">
              <a:buNone/>
            </a:pPr>
            <a:r>
              <a:rPr lang="es-MX" dirty="0"/>
              <a:t>4. De la Gestión Cultural: Que desarrolla el Sistema Nacional de Cultura, conforma los Consejos departamentales, distritales y municipales de cultura, crea el Ministerio de Cultura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BC8D4C-E902-4809-9CC3-4FFCEEAA3E52}"/>
              </a:ext>
            </a:extLst>
          </p:cNvPr>
          <p:cNvSpPr/>
          <p:nvPr/>
        </p:nvSpPr>
        <p:spPr>
          <a:xfrm>
            <a:off x="-1" y="627627"/>
            <a:ext cx="855003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B2A9E8-EB50-4CC2-A5B8-46EBAEFD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Estructura Ley 397 de 1997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D2FEA5-6563-49F0-8740-511B8A5A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68FDBF-70C7-4DA6-9F39-BB2B7B50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415815"/>
            <a:ext cx="1343025" cy="1352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21BB0F-3601-448B-BF29-5C550ED7D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8" t="1439" r="12446" b="8990"/>
          <a:stretch/>
        </p:blipFill>
        <p:spPr>
          <a:xfrm>
            <a:off x="9629192" y="1841380"/>
            <a:ext cx="2574688" cy="33568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E1F13C0-0828-4327-A36C-C2AF77A4FD38}"/>
              </a:ext>
            </a:extLst>
          </p:cNvPr>
          <p:cNvSpPr/>
          <p:nvPr/>
        </p:nvSpPr>
        <p:spPr>
          <a:xfrm>
            <a:off x="9629192" y="4317887"/>
            <a:ext cx="2574688" cy="8624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E5CE8-1BAF-460D-B034-407B0FB3597B}"/>
              </a:ext>
            </a:extLst>
          </p:cNvPr>
          <p:cNvSpPr/>
          <p:nvPr/>
        </p:nvSpPr>
        <p:spPr>
          <a:xfrm>
            <a:off x="9641072" y="4675726"/>
            <a:ext cx="2574688" cy="5265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F765BC-82E4-45FA-94B5-A994491321CB}"/>
              </a:ext>
            </a:extLst>
          </p:cNvPr>
          <p:cNvSpPr/>
          <p:nvPr/>
        </p:nvSpPr>
        <p:spPr>
          <a:xfrm>
            <a:off x="9650403" y="4953617"/>
            <a:ext cx="2574688" cy="2559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6773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243A05-61DA-4529-AD63-00AF9D2D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Establecen unos ‘principios’ que señalan los alcances del Estado en relación con la cultura y una definición de la misma. </a:t>
            </a:r>
          </a:p>
          <a:p>
            <a:r>
              <a:rPr lang="es-MX" dirty="0"/>
              <a:t>Determina, que el Estado no ejercerá censura sobre la forma y el contenido ideológico y artístico, que promoverá procesos, proyectos y actividades culturales reconociendo “la diversidad y variedad de la Nación colombiana”. </a:t>
            </a:r>
          </a:p>
          <a:p>
            <a:r>
              <a:rPr lang="es-MX" dirty="0"/>
              <a:t>Garantiza a los grupos étnicos y lingüísticos el derecho a conservar, enriquecer y difundir su identidad. </a:t>
            </a:r>
          </a:p>
          <a:p>
            <a:r>
              <a:rPr lang="es-MX" dirty="0"/>
              <a:t>Proclama el castellano como idioma oficial de Colombia.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88FBDF-4A11-453D-ABFD-E36240983B84}"/>
              </a:ext>
            </a:extLst>
          </p:cNvPr>
          <p:cNvSpPr/>
          <p:nvPr/>
        </p:nvSpPr>
        <p:spPr>
          <a:xfrm>
            <a:off x="-1" y="627627"/>
            <a:ext cx="11590216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CAA13B-5C72-4BE8-9B94-126F5A27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7759D8-E993-4772-A83C-EEB8B68BCB0E}"/>
              </a:ext>
            </a:extLst>
          </p:cNvPr>
          <p:cNvSpPr/>
          <p:nvPr/>
        </p:nvSpPr>
        <p:spPr>
          <a:xfrm>
            <a:off x="-2" y="627627"/>
            <a:ext cx="11353801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C4F2CD-BCAD-4183-B08D-98BEEA25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7627"/>
            <a:ext cx="10806724" cy="8963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bg1"/>
                </a:solidFill>
                <a:latin typeface="Work Sans" pitchFamily="2" charset="0"/>
              </a:rPr>
              <a:t>1.Capitulo,“Principios fundamentales y definiciones</a:t>
            </a:r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100B30-6755-4DC1-B7F5-2EFE5B2F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40214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6E73F-51D1-457B-93A1-EDDB5B13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Se concentra en redefinir el término patrimonio y sus criterios de determinación, en incorporar nuevas categorías como la de patrimonio sumergido y en plantear posibles excepciones de renta sobre el patrimonio inmueble. </a:t>
            </a:r>
          </a:p>
          <a:p>
            <a:r>
              <a:rPr lang="es-MX" dirty="0"/>
              <a:t>Actualiza la noción patrimonio, reconoce e incluye a otros patrimonios que se van configurando en la diversidad cultural y en las dinámicas culturales contemporáneas tales como los lingüísticos, que se señalan en los principios de la Ley, y los de producción artística sonora y audiovisual, que se conciben como industritas culturales o creativas. </a:t>
            </a:r>
          </a:p>
          <a:p>
            <a:r>
              <a:rPr lang="es-MX" dirty="0"/>
              <a:t>Establece también la creación del Consejo de Monumentos Nacionales.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C61D39-4F14-4258-A14F-653427D8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12AB38-795B-45D0-8C07-145B4783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06"/>
            <a:ext cx="11353800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3A7A80-5791-400A-AF51-A0028F4E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chemeClr val="bg1"/>
                </a:solidFill>
                <a:latin typeface="Work Sans" pitchFamily="2" charset="0"/>
              </a:rPr>
              <a:t>2 Capitulo, “Patrimonio cultural de la nación”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D6D453-F598-4B4A-87B6-32001FFAF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83958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38838-2B0B-4486-920E-4EEA4D62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• El tercer capítulo es un desarrollo de los artículos 70 y 71 de la Constitución de 1991 que tratan de la formación, la promoción y difusión, y la investigación de expresiones artísticas y culturales, así como de los incentivos y estímulos a la cultura. </a:t>
            </a:r>
          </a:p>
          <a:p>
            <a:pPr marL="0" indent="0">
              <a:buNone/>
            </a:pPr>
            <a:r>
              <a:rPr lang="es-MX" dirty="0"/>
              <a:t>• Menciona asuntos asociados a la infraestructura cultural, a los mecanismos de financiación, a la seguridad social del artista, a los derechos de autor y a los impuestos y exenciones de algunas manifestaciones artísticas. </a:t>
            </a:r>
          </a:p>
          <a:p>
            <a:pPr marL="0" indent="0">
              <a:buNone/>
            </a:pPr>
            <a:r>
              <a:rPr lang="es-MX" dirty="0"/>
              <a:t>• Dedica siete artículos al fomento del cine, en los cuales intenta reorganizar la Compañía de Fomento Cinematográfico de Colombia, FOCINE, con la dirección de Cinematografía.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1DB6F-AA25-4CCC-9921-1D77C673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6AB518-90A5-4678-9517-A544E1B8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785BD0-8DBF-477D-AB4E-6CBD1270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3200" dirty="0">
                <a:solidFill>
                  <a:schemeClr val="bg1"/>
                </a:solidFill>
                <a:latin typeface="Work Sans" pitchFamily="2" charset="0"/>
              </a:rPr>
              <a:t>3. Capitulo, Del Fomento y los estímulos a la creación, a la investigación y a la actividad artística y cultural”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5EDD49-E997-4C43-8C7B-81B3EFD8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42128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B2FB6F-B77D-49D7-8B31-CC2DFE3D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2FFA8C-9570-4102-A53C-C1A26DD2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6"/>
            <a:ext cx="10515600" cy="1325563"/>
          </a:xfrm>
        </p:spPr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4. Capitulo, “De la Gestión Cultural”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28157-186B-413E-A367-2757120A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384" cy="4351338"/>
          </a:xfrm>
        </p:spPr>
        <p:txBody>
          <a:bodyPr/>
          <a:lstStyle/>
          <a:p>
            <a:r>
              <a:rPr lang="es-MX" dirty="0"/>
              <a:t>Concreta el argumento que la Ley buscó “ordenar un poco el caos”, pues allí se propone un esquema organizativo para la gestión pública de la cultura y para el desarrollo de la Ley. </a:t>
            </a:r>
          </a:p>
          <a:p>
            <a:r>
              <a:rPr lang="es-MX" dirty="0"/>
              <a:t>Hace referencia al esquema organizativo denominado Sistema Nacional de Cultura, al Sistema Nacional de Formación Artística y Cultura y al Ministerio de Cultura.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80A0F6-4EB1-4D51-AE9A-3A9F6861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594D2B-3547-412C-AB61-00E6A31E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37305"/>
            <a:ext cx="1343025" cy="1352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AE3C44-7936-4752-937F-920646251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162" y="1767697"/>
            <a:ext cx="3359021" cy="35022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5F40D29-9233-4948-B736-F1A25E7BF96B}"/>
              </a:ext>
            </a:extLst>
          </p:cNvPr>
          <p:cNvSpPr/>
          <p:nvPr/>
        </p:nvSpPr>
        <p:spPr>
          <a:xfrm>
            <a:off x="8584161" y="4077478"/>
            <a:ext cx="3359021" cy="11924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B72C14-6E96-435A-8113-5719ACA65C3D}"/>
              </a:ext>
            </a:extLst>
          </p:cNvPr>
          <p:cNvSpPr/>
          <p:nvPr/>
        </p:nvSpPr>
        <p:spPr>
          <a:xfrm>
            <a:off x="8584160" y="4488024"/>
            <a:ext cx="3359021" cy="7819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67D227-1E9B-4C34-8BE6-25874378CE93}"/>
              </a:ext>
            </a:extLst>
          </p:cNvPr>
          <p:cNvSpPr/>
          <p:nvPr/>
        </p:nvSpPr>
        <p:spPr>
          <a:xfrm>
            <a:off x="8584160" y="4851918"/>
            <a:ext cx="3359021" cy="4180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0C078-DE00-48B2-A1A1-8ADF03B8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Creado por la Ley General de Cultura (Ley 397 de 1997) y reglamentado en el Decreto 1589 de 1998, es un “conjunto de instancias, espacios de participación y procesos de desarrollo institucional, de planificación, de financiación, de formación y de información articulados entre sí, que posibilitan el desarrollo cultural y el acceso de la comunidad a los bienes y servicios culturales”, según los principios de descentralización, participación y autonomía, involucrando a cada uno de los niveles territoriales (nacional, departamental, distrital y municipal) coordinados por el Ministerio de Cultura.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1F8CA4-A057-4344-988D-BA87C247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4F59B1-6440-4EE8-A0F3-1F1EEDB5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06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5951BC-738A-4838-97B7-399EDCFE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El Sistema Nacional de Cultura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F82DE-2A85-413C-A14D-DA76F030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2147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10BDF6-A049-4138-BA06-7377DAD0F8AF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F848B-FAD8-4DF9-B8CA-428B77C8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29" y="2263309"/>
            <a:ext cx="549226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Norma jurídica de mayor rango, después de la constitución política, expedida por el Congreso de la República. </a:t>
            </a:r>
          </a:p>
          <a:p>
            <a:pPr marL="0" indent="0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El carácter general de la Ley es mandar, prohibir, permitir o castigar ya que desarrollan derechos fundamentales que son importantes para la convivencia de nuestra sociedad.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0F327E-8FC2-4AC9-BE03-99713F984640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647FC-A0F1-485C-88C8-6609BEC8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627627"/>
            <a:ext cx="5656385" cy="800559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¿QUE ES UNA LEY?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0E9E00-36F1-48F3-8289-C34A51BF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8389"/>
            <a:ext cx="7762875" cy="314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B0679C7-679E-4C82-A5AA-965A55E1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56" y="6008389"/>
            <a:ext cx="7762875" cy="3143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A9082B0-CB29-456F-B096-8D6F087A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59" y="1270733"/>
            <a:ext cx="4624941" cy="409994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735EE70-0544-4CA5-A793-C7D366EFEC8E}"/>
              </a:ext>
            </a:extLst>
          </p:cNvPr>
          <p:cNvSpPr/>
          <p:nvPr/>
        </p:nvSpPr>
        <p:spPr>
          <a:xfrm>
            <a:off x="7567059" y="4372708"/>
            <a:ext cx="4624941" cy="9979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D330E64-8E2F-4E07-95B7-03E5B90B3B1F}"/>
              </a:ext>
            </a:extLst>
          </p:cNvPr>
          <p:cNvSpPr/>
          <p:nvPr/>
        </p:nvSpPr>
        <p:spPr>
          <a:xfrm>
            <a:off x="7567059" y="4814277"/>
            <a:ext cx="4624941" cy="5564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DFED666-62FE-46F7-9ED5-FDF3412274C8}"/>
              </a:ext>
            </a:extLst>
          </p:cNvPr>
          <p:cNvSpPr/>
          <p:nvPr/>
        </p:nvSpPr>
        <p:spPr>
          <a:xfrm>
            <a:off x="7567059" y="5142523"/>
            <a:ext cx="4624941" cy="228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32F5BF4-63C9-4BD4-87C7-FBBBDE72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A7E7889-5E7B-491C-8398-19A1C59E6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372" y="5574284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5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5516D6-DD06-4A73-84FA-6EB29676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606"/>
            <a:ext cx="6372807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6FB64A-EC69-4818-8AA0-C3311A00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Ministerio de Cultura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F2DAF-6D4E-4E63-B4B4-711A4542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Ministerio de Cultura lidera la formulación de la política integral de la economía creativa en el Gobierno Nacional y desarrolla programas y proyectos en los términos señalados en la ley. Al Ministerio de Cultura le corresponde liderar el proceso de coordinación intersectorial para fortalecer las instituciones públicas, privadas y mixtas, orientadas a la promoción, defensa, divulgación y desarrollo de las actividades culturales y creativas y promover adecuadamente el potencial de la economía cultural y creativa (economía naranja).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4E99FF-1714-410D-94B3-C30540CB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C7E668-AFAC-4EA5-B7DD-C4CC187D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90652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C0CA56-E247-4107-B1B4-C857C116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606"/>
            <a:ext cx="8098971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C70B80-86D7-41EB-A1AA-B1A9858F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397 de 1997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C019D-F031-4AC3-AE75-ADBBEC5B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MX" dirty="0"/>
              <a:t>La ley aporta normativas generales a partir de la creación de un Sistema General de Patrimonio Cultural a cargo del Ministerio de Cultura. </a:t>
            </a:r>
          </a:p>
          <a:p>
            <a:pPr marL="514350" indent="-514350">
              <a:buAutoNum type="arabicPeriod"/>
            </a:pPr>
            <a:endParaRPr lang="es-MX" dirty="0"/>
          </a:p>
          <a:p>
            <a:pPr marL="0" indent="0">
              <a:buNone/>
            </a:pPr>
            <a:r>
              <a:rPr lang="es-MX" dirty="0"/>
              <a:t>2. La creación de un Consejo Nacional de Patrimonio que permita estructurar, desarrollar y coordinar una política pública en relación con el manejo, conservación, protección y divulgación de los bienes culturales, a través de planes de manejo y protección de estos bienes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730E8B-F328-4D47-BD10-8ED735F0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0E57D5-D628-4CDC-8E13-566A3F8A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1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24701" y="1247246"/>
            <a:ext cx="7505315" cy="510937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Pueden considerarse Patrimonio Cultural de la Nación aquellos bienes y manifestaciones a los cuales las personas, los grupos, o las instituciones con competencias atribuidas legítimamente, mediante un proceso razonable, reflexivo, transparente, público incluso, les confieren valores o atribuciones de identidad.</a:t>
            </a:r>
            <a:b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E26427-B004-AAFF-AEE9-A2BDAE16E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5" r="13502"/>
          <a:stretch/>
        </p:blipFill>
        <p:spPr>
          <a:xfrm>
            <a:off x="8405520" y="1618688"/>
            <a:ext cx="3569919" cy="43664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8D6589-D7FC-4B24-9353-1D1A718C4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606"/>
            <a:ext cx="11975439" cy="990600"/>
          </a:xfrm>
          <a:prstGeom prst="rect">
            <a:avLst/>
          </a:prstGeom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16561" y="724025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800" b="1" dirty="0">
                <a:solidFill>
                  <a:schemeClr val="bg1"/>
                </a:solidFill>
              </a:rPr>
              <a:t>¿QUÉ SE CONSIDERA PATRIMONIO CULTURAL DE LA NACIÓN?</a:t>
            </a:r>
            <a:endParaRPr lang="es-CO" altLang="es-CO" sz="28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85898D-3406-44CB-90ED-49FDE98E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E9F41C-E95E-44BD-8967-BE3E0A0CE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5;p1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2" y="5900404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211A1F-D268-4B36-88B4-58EBD6B9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90BC0-1597-418D-8BE5-91FACCD8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2606"/>
            <a:ext cx="11975439" cy="990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D8C437-EA59-42AF-879F-9F975963DF3A}"/>
              </a:ext>
            </a:extLst>
          </p:cNvPr>
          <p:cNvSpPr txBox="1"/>
          <p:nvPr/>
        </p:nvSpPr>
        <p:spPr>
          <a:xfrm>
            <a:off x="299771" y="754473"/>
            <a:ext cx="1121249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900" dirty="0">
                <a:solidFill>
                  <a:schemeClr val="bg1"/>
                </a:solidFill>
                <a:latin typeface="Work Sans" pitchFamily="2" charset="0"/>
                <a:ea typeface="+mj-ea"/>
                <a:cs typeface="+mj-cs"/>
              </a:rPr>
              <a:t>Definición Bien de Interés Cultural</a:t>
            </a:r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5A8AC2-169D-4CED-947E-F07304C761FF}"/>
              </a:ext>
            </a:extLst>
          </p:cNvPr>
          <p:cNvSpPr txBox="1"/>
          <p:nvPr/>
        </p:nvSpPr>
        <p:spPr>
          <a:xfrm>
            <a:off x="412694" y="1901628"/>
            <a:ext cx="1121249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[…] Se consideran como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bienes de interés cultural</a:t>
            </a: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 […] y en consecuencia, quedan sujetos al respectivo régimen de tales,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los bienes materiales </a:t>
            </a: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declarados como monumentos áreas de conservación histórica arqueológica o arquitectónica, conjuntos históricos, u otras denominaciones que, con anterioridad a la promulgación de esta ley,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hayan sido objeto de tal declaratoria por las autoridades competentes, o hayan sido incorporados a los planes de ordenamiento territorial […]. </a:t>
            </a:r>
          </a:p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1800" b="1" dirty="0">
              <a:ea typeface="ＭＳ Ｐゴシック"/>
            </a:endParaRPr>
          </a:p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800" b="1" i="1" kern="0" dirty="0">
                <a:solidFill>
                  <a:srgbClr val="000000"/>
                </a:solidFill>
                <a:latin typeface="Arial"/>
                <a:ea typeface="ＭＳ Ｐゴシック"/>
              </a:rPr>
              <a:t>La Ley 397 de 1997, unifica la terminología y define el concepto y por ende la diferencia entre el patrimonio cultural y los bienes de interés cultural de cada uno de los ámbitos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73E54F-3D1B-4DF5-9F99-2A0BACFC5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7 Diagrama"/>
          <p:cNvGraphicFramePr/>
          <p:nvPr/>
        </p:nvGraphicFramePr>
        <p:xfrm>
          <a:off x="2649593" y="1105598"/>
          <a:ext cx="8603915" cy="479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oogle Shape;65;p14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2" y="5900404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AA6E14-0233-4006-A7F9-DA4FB599B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AB9CC5-F9F6-4B83-AC3F-81A90443F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6330" y="544332"/>
            <a:ext cx="11975439" cy="990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4F26BF-9020-444A-8003-7AFDA75990BB}"/>
              </a:ext>
            </a:extLst>
          </p:cNvPr>
          <p:cNvSpPr txBox="1"/>
          <p:nvPr/>
        </p:nvSpPr>
        <p:spPr>
          <a:xfrm>
            <a:off x="363984" y="727969"/>
            <a:ext cx="7084381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900" dirty="0">
                <a:solidFill>
                  <a:schemeClr val="bg1"/>
                </a:solidFill>
                <a:latin typeface="Work Sans" pitchFamily="2" charset="0"/>
                <a:ea typeface="+mj-ea"/>
                <a:cs typeface="+mj-cs"/>
              </a:rPr>
              <a:t>Actores y competencias</a:t>
            </a:r>
          </a:p>
          <a:p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9D870BA-F2C4-4700-ABD2-490133AC5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A6DC5A-5067-4CCA-AA29-097F42E7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7B1C9D-D991-466F-B6BB-ECDCFC1F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2B6B5-C81E-474D-BC54-B9484E2D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1685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3.Se incluyeron disposiciones relativas al manejo de bienes arqueológicos, que sólo podrán ser de propiedad de la nación, y se desarrollaron normas relativas a las faltas contra el patrimonio cultural y sus respectivas sanciones.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4. Se permite que la empresa privada y el sector público trabajen conjuntamente para aprovechar al máximo el patrimonio cultural colombiano a través de comodatos , contratos y concesiones.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58E7F9-838D-4DB5-AC13-0576FF1D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E4A6CD-88D0-4410-BCE7-467306C7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74627"/>
            <a:ext cx="1343025" cy="1352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119923-B74C-2253-4B0A-F27D22A51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77" t="9931" r="35639" b="9931"/>
          <a:stretch/>
        </p:blipFill>
        <p:spPr>
          <a:xfrm>
            <a:off x="10022161" y="2274802"/>
            <a:ext cx="1498326" cy="27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D46633-2270-4889-A098-B2B2AACF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B49D0C-77B6-42E0-9F88-F573EC71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3B41F-97FE-45A8-88A8-673ACCDC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5 . La ley también contempla incentivos tributarios a las empresas privadas que se vinculen en los diferentes proyectos relacionados con la protección, recuperación y divulgación de manifestaciones culturales como festivales y carnavales, así como para los propietarios de bienes inmuebles que sean declarados de interés cultural. </a:t>
            </a:r>
          </a:p>
          <a:p>
            <a:pPr marL="0" indent="0">
              <a:buNone/>
            </a:pPr>
            <a:r>
              <a:rPr lang="es-MX" dirty="0"/>
              <a:t>6. Reconoce el derecho de las iglesias católicas y demás confesiones religiosas, a ser propietarias del patrimonio que hayan creado, adquirido con recursos propios o que estén bajo su posesión, reconociendo su naturaleza y finalidad religiosa.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54E08A-7FA6-400A-8E8B-D8BCBF28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D2788F-1B37-4344-9E0D-6011ABA8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085" y="5337305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08C11A-F2D5-4BD9-9A1B-4A644866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BC5320-0138-4622-B006-AB8C14C0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71513-AA7E-432F-9899-E38F4232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468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7. Anteriormente era competencia del Ministerio de Cultura la guarda de los bienes Arqueológicos , no obstante la Ley 1185 nombró al Instituto Colombiano de Antropología e Historia (ICANH) como la nueva autoridad competente para el manejo del patrimonio arqueológico. </a:t>
            </a:r>
          </a:p>
          <a:p>
            <a:pPr marL="0" indent="0">
              <a:buNone/>
            </a:pPr>
            <a:r>
              <a:rPr lang="es-MX" dirty="0"/>
              <a:t>8. La creación del Comité de Clasificación de Películas como ente adscrito al Ministerio de Cultura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D1FB51-A257-4188-98EF-335F428E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28A599-040C-49DD-A81B-863E7006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21479"/>
            <a:ext cx="1343025" cy="1352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D453C8-2242-FB9A-5A1D-255CFD8E0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649" y="1895493"/>
            <a:ext cx="34902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00EA26-B15E-4D1D-A06C-85B822B4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F02251-EFDE-471C-B87F-9738AE6E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Marco Normativo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93C9E-53EA-4C04-85E3-0AF5709B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2" y="1879034"/>
            <a:ext cx="10515600" cy="4351338"/>
          </a:xfrm>
        </p:spPr>
        <p:txBody>
          <a:bodyPr/>
          <a:lstStyle/>
          <a:p>
            <a:r>
              <a:rPr lang="es-MX" b="1" dirty="0"/>
              <a:t>Legislación vigente </a:t>
            </a:r>
          </a:p>
          <a:p>
            <a:pPr marL="0" indent="0">
              <a:buNone/>
            </a:pPr>
            <a:r>
              <a:rPr lang="es-MX" dirty="0"/>
              <a:t>- Constitución Política de Colombia de 1991. Artículos 63 y 72. </a:t>
            </a:r>
          </a:p>
          <a:p>
            <a:pPr marL="0" indent="0">
              <a:buNone/>
            </a:pPr>
            <a:r>
              <a:rPr lang="es-MX" dirty="0"/>
              <a:t>- Ley 397 de 1997 – Ley General de Cultura. Por la cual se desarrollan los artículos 70, 71 y 72 y demás concordantes de la Constitución Política y se dictan normas sobre patrimonio cultural, fomentos y estímulos a la cultura, se crea el Ministerio de la Cultura y se trasladan algunas dependencias. </a:t>
            </a:r>
          </a:p>
          <a:p>
            <a:pPr marL="0" indent="0">
              <a:buNone/>
            </a:pPr>
            <a:r>
              <a:rPr lang="es-MX" dirty="0"/>
              <a:t>- Ley 1185 de 2008. Por la cual se modifica y adiciona la Ley 397 de 1997 –Ley General de Cultura– y se dictan otras disposiciones.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C8519D-49A1-4F02-B7A0-F3438832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E53962-DFE9-4C8A-8695-48432D13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069" y="5318643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3E690A-76A8-4AE1-BA8A-F35AA276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7FD3EF-B20D-4497-89CD-42EEA3F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Logros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23B41-F690-4711-86F9-5BEA063DB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6837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1.Reorganizó el sector cultural </a:t>
            </a:r>
          </a:p>
          <a:p>
            <a:pPr marL="0" indent="0">
              <a:buNone/>
            </a:pPr>
            <a:r>
              <a:rPr lang="es-MX" dirty="0"/>
              <a:t>2. Fomento la industria cinematográfica en Colombia </a:t>
            </a:r>
          </a:p>
          <a:p>
            <a:pPr marL="0" indent="0">
              <a:buNone/>
            </a:pPr>
            <a:r>
              <a:rPr lang="es-MX" dirty="0"/>
              <a:t>3. Mayor presencia en los territorios </a:t>
            </a:r>
          </a:p>
          <a:p>
            <a:pPr marL="0" indent="0">
              <a:buNone/>
            </a:pPr>
            <a:r>
              <a:rPr lang="es-MX" dirty="0"/>
              <a:t>4. Plan decenal de Cultura 2001-2010 5. </a:t>
            </a:r>
          </a:p>
          <a:p>
            <a:pPr marL="0" indent="0">
              <a:buNone/>
            </a:pPr>
            <a:r>
              <a:rPr lang="es-MX" dirty="0"/>
              <a:t>5. Incluir las economías creativas al sector cultural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C65B4-6745-4908-9753-A5D0549FD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F2BDA0-4CAC-43B6-874C-A5C633AD1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65296"/>
            <a:ext cx="1343025" cy="1352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6A52BE-A619-402B-8B35-AD7DEA38B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26" y="1065230"/>
            <a:ext cx="3525129" cy="450121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3A96F8F-BB73-4F8E-989F-94397A94167A}"/>
              </a:ext>
            </a:extLst>
          </p:cNvPr>
          <p:cNvSpPr/>
          <p:nvPr/>
        </p:nvSpPr>
        <p:spPr>
          <a:xfrm>
            <a:off x="8287426" y="921413"/>
            <a:ext cx="3525129" cy="46450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18448A-36C1-4EFB-9FCA-E540237D67FF}"/>
              </a:ext>
            </a:extLst>
          </p:cNvPr>
          <p:cNvSpPr/>
          <p:nvPr/>
        </p:nvSpPr>
        <p:spPr>
          <a:xfrm>
            <a:off x="8287426" y="4842589"/>
            <a:ext cx="3525129" cy="7238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E4C0753-0CB5-4EB4-B3B3-7CB2C34246CA}"/>
              </a:ext>
            </a:extLst>
          </p:cNvPr>
          <p:cNvSpPr/>
          <p:nvPr/>
        </p:nvSpPr>
        <p:spPr>
          <a:xfrm>
            <a:off x="8287426" y="5243803"/>
            <a:ext cx="3525129" cy="3226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45E85E-5034-473B-887C-E3DCC575B637}"/>
              </a:ext>
            </a:extLst>
          </p:cNvPr>
          <p:cNvSpPr/>
          <p:nvPr/>
        </p:nvSpPr>
        <p:spPr>
          <a:xfrm>
            <a:off x="8287426" y="4240875"/>
            <a:ext cx="3525129" cy="13255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39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AB92248-207E-4278-9C2F-57957F664891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FC0DE-1BB4-4E9C-8D6E-C399FF6D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84" y="2151062"/>
            <a:ext cx="10515600" cy="382848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En un principio la cultura no tenia la importancia como la tiene hoy. </a:t>
            </a:r>
          </a:p>
          <a:p>
            <a:pPr marL="0" indent="0">
              <a:buNone/>
            </a:pPr>
            <a:r>
              <a:rPr lang="es-MX" dirty="0"/>
              <a:t>El Ministerio de Educación Nacional o como se conocía en ese entonces Ministerio de Instrucción Pública fue creado en al año 1886, esta entidad tuvo una División de Divulgación Cultural a la cual estaban adscritos los museos, bibliotecas y juntas de organización de festivales y espectáculos populares, así como las publicaciones culturales y la instrucción en educación física.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E018C4-1ABE-457D-9DB7-06E1988A1508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98F95E-7018-42B2-8103-06DD304B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ANTECEDENTES</a:t>
            </a:r>
            <a:r>
              <a:rPr lang="es-MX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D84316-16F4-4EA9-BF54-883F24AB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2887"/>
            <a:ext cx="7762875" cy="314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F3453A-F869-4818-AC48-AB58CDB3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5742887"/>
            <a:ext cx="7762875" cy="314325"/>
          </a:xfrm>
          <a:prstGeom prst="rect">
            <a:avLst/>
          </a:prstGeom>
        </p:spPr>
      </p:pic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95802FA-87C7-45E8-991B-FD386B78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495"/>
            <a:ext cx="2873829" cy="5710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CE4745-DAC5-4483-97D0-FC64C7DC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109" y="5500947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8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2F7BAD-DA22-421A-83AA-7BD707B8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A5D9C2-BC02-4A68-A3DD-AF466AA9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0650B-9E64-4D5B-880D-47987904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1. Fortalecer la infraestructura cultural del país </a:t>
            </a:r>
          </a:p>
          <a:p>
            <a:pPr marL="0" indent="0">
              <a:buNone/>
            </a:pPr>
            <a:r>
              <a:rPr lang="es-MX" dirty="0"/>
              <a:t>2. Generar mayor articulación entre los entres nacionales, regionales y distritales </a:t>
            </a:r>
          </a:p>
          <a:p>
            <a:pPr marL="0" indent="0">
              <a:buNone/>
            </a:pPr>
            <a:r>
              <a:rPr lang="es-MX" dirty="0"/>
              <a:t>3. Consolidar las políticas culturales </a:t>
            </a:r>
          </a:p>
          <a:p>
            <a:pPr marL="0" indent="0">
              <a:buNone/>
            </a:pPr>
            <a:r>
              <a:rPr lang="es-MX" dirty="0"/>
              <a:t>4. Posicionar la política de Economía Creativa- Economía Naranja </a:t>
            </a:r>
          </a:p>
          <a:p>
            <a:pPr marL="0" indent="0">
              <a:buNone/>
            </a:pPr>
            <a:r>
              <a:rPr lang="es-MX" dirty="0"/>
              <a:t>5. Generar unas estrategias o política de circulación artística y cultural.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8934E1-E6B1-4DBD-A8C5-8A431661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49F36E-478B-45DA-9664-BA904BF6A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74627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gua, hombre, vestido, cama&#10;&#10;Descripción generada automáticamente">
            <a:extLst>
              <a:ext uri="{FF2B5EF4-FFF2-40B4-BE49-F238E27FC236}">
                <a16:creationId xmlns:a16="http://schemas.microsoft.com/office/drawing/2014/main" id="{D6D56BA9-6E91-4393-893E-9BE1946D4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FAA28-B878-4FF2-A7A1-FF13C231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14355-21D6-44B7-8BAA-3E049489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82325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JAIME FELIX </a:t>
            </a:r>
          </a:p>
          <a:p>
            <a:pPr marL="0" indent="0" algn="ctr">
              <a:buNone/>
            </a:pPr>
            <a:r>
              <a:rPr lang="en-US" sz="2400" dirty="0"/>
              <a:t>Jfelix@mincultura.gov.co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96095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D86B94A-96A7-408E-9E71-311C5DE9C2FC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1AC4B-C454-4DA5-835E-522499A7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2441" cy="4351338"/>
          </a:xfrm>
        </p:spPr>
        <p:txBody>
          <a:bodyPr/>
          <a:lstStyle/>
          <a:p>
            <a:r>
              <a:rPr lang="es-MX" dirty="0"/>
              <a:t>En 1949 se llevó a cabo una reforma al interior del Ministerio la cual consistió en la creación del Consejo Superior Permanente de Educación, con el fin de manejar la labor educativa y cultural que le correspondía al Ministerio. </a:t>
            </a:r>
          </a:p>
          <a:p>
            <a:r>
              <a:rPr lang="es-MX" dirty="0"/>
              <a:t>En 1968 bajo el gobierno de Carlos Lleras Restrepo se creó el Instituto Colombiano de Cultura (Colcultura) que funcionó como entidad descentralizada adscrita al Ministerio de Educación Nacional.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542D21-493D-4241-90E6-6313A10D5217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FC89F1-4FA0-4B24-B547-5A5D80E3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ANTECEDENTES</a:t>
            </a:r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F8C1C4-4A6B-43F5-BFAC-C5572C00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997575"/>
            <a:ext cx="7762875" cy="314325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F3A4735-EFCE-45F3-90E6-4F7BCE0C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127399-DE4E-4835-B509-74649062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91226"/>
            <a:ext cx="7762875" cy="314325"/>
          </a:xfrm>
          <a:prstGeom prst="rect">
            <a:avLst/>
          </a:prstGeom>
        </p:spPr>
      </p:pic>
      <p:pic>
        <p:nvPicPr>
          <p:cNvPr id="14" name="Picture 2" descr="Ministerio de Cultura de Colombia | Logopedia | Fandom">
            <a:extLst>
              <a:ext uri="{FF2B5EF4-FFF2-40B4-BE49-F238E27FC236}">
                <a16:creationId xmlns:a16="http://schemas.microsoft.com/office/drawing/2014/main" id="{47488DAB-23D9-481A-9F5B-3AB764CF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2395373"/>
            <a:ext cx="2722841" cy="20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5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E682C-1FA3-4213-90D2-2FAC27A27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Como consecuencia de la reforma constitucional del 68, la cual tenia el objetivo de darle mayor poder al Ejecutivo y agilizar el aparato administrativo, se creo el Instituto Colombiano de Cultura -Colcultura- y su función principal era «el fomento de las artes y las letras, el cultivo del folclor nacional, el estímulo de bibliotecas, museos y centros culturales y la divulgación de la cultura nacional» </a:t>
            </a:r>
          </a:p>
          <a:p>
            <a:pPr marL="0" indent="0">
              <a:buNone/>
            </a:pPr>
            <a:r>
              <a:rPr lang="es-MX" dirty="0"/>
              <a:t>Estaba conformada por tres subdirecciones: Subdirección de Patrimonio Cultural, Subdirección de Comunicaciones Culturales y Subdirección de Bellas Artes.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B2DABC-A5B0-4344-B86E-CCF7F550AF7A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E0776BA-5F05-40FC-BF62-7C3ACCBDEF61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B8B7B-DDC8-4CC9-BBAC-638A7115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214"/>
            <a:ext cx="10515600" cy="1186474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Colcultura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3829C09-A396-40D3-B604-176C31D6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69"/>
            <a:ext cx="2873829" cy="571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E36E4D-6FFC-4A00-B6BB-F4B88E30A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9" y="5865447"/>
            <a:ext cx="7762875" cy="3143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AD2B27-17E8-42A5-B007-86F04FD2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67" y="5865447"/>
            <a:ext cx="7762875" cy="3143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D46F06-B57A-FF05-7D95-9C5E2A0F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269" y="5226961"/>
            <a:ext cx="3975704" cy="5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4D1221B-57AA-4CD0-8D42-EBC3EED83260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A4550-AA88-4523-ACE5-3011BD2C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9422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Desde el mismo momento en que nació la Constitución Política de Colombia de 1991, el ámbito artístico se organizó y continuó presionando con el fin de obtener los debidos desarrollos de algunas de las normas que la Constitución consagra en relación con la Cultura, por considerarlos de trascendental importancia.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18E31B-A40F-4DA5-878A-BB26573071FA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A32AD0-A461-456C-B49F-DAFEDF5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2" y="627628"/>
            <a:ext cx="10515600" cy="80055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CONTEXTO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33854BE-7358-4BF7-BC40-61E55591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4A386F-9D2D-4BC5-94D0-882CD8158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20"/>
          <a:stretch/>
        </p:blipFill>
        <p:spPr>
          <a:xfrm>
            <a:off x="0" y="5948800"/>
            <a:ext cx="12192000" cy="3758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FB69CB-E0AA-CB70-30FF-C91221B8D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20"/>
          <a:stretch/>
        </p:blipFill>
        <p:spPr>
          <a:xfrm>
            <a:off x="8115822" y="2041741"/>
            <a:ext cx="3495675" cy="33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79EB8-B76B-4B7D-B84D-03AB4D7D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efecto se realizaron campañas de carácter nacional para que por distintas vías se presentaran proyectos relativos a impulsar los artículos mencionados, unos por la vía del Congreso y otros por la vía de la recolección de firmas para presentarlos ante el Congreso. </a:t>
            </a:r>
          </a:p>
          <a:p>
            <a:r>
              <a:rPr lang="es-MX" dirty="0"/>
              <a:t>En efecto esta ley —que recogió y actualizó normas que de manera dispersa trataban asuntos relacionados con el campo cultural, reglamentando derechos que la Constitución reconocía y creando el ministerio número 16— fue discutida y aprobada durante un período de dos años.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D850D7-A319-4F1A-B628-BA5C833AD2A3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6CA4073-7DB4-4A90-ACBD-F14FFC0BDD33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17449-5221-40F8-8A32-0A0E8E12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CONTEXTO</a:t>
            </a:r>
            <a:r>
              <a:rPr lang="es-MX" dirty="0"/>
              <a:t> 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48CE724-2F35-4235-97D9-A45BE32D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749B01-786E-462D-9642-64BB50D4F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598"/>
          <a:stretch/>
        </p:blipFill>
        <p:spPr>
          <a:xfrm>
            <a:off x="0" y="5944865"/>
            <a:ext cx="12192000" cy="3670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55E3C6-EE00-4465-812C-027F5CCBA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741" y="5944864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1038B-54EC-4D7D-A8B1-95E60598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58" y="1679574"/>
            <a:ext cx="8418534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Estado tiene el deber de promover y fomentar el acceso a la cultura de todos los colombianos en igualdad de oportunidades, por medio de la educación permanente y la enseñanza científica, técnica, artística y profesional en todas las etapas del proceso de creación de la identidad nacional. La cultura en sus diversas manifestaciones es fundamento de la nacionalidad. El Estado reconoce la igualdad y dignidad de todas las que conviven en el país. El Estado promoverá la investigación, la ciencia, el desarrollo y la difusión de los valores culturales de la Nación.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A1B55E-8E3A-4D98-BFC4-61A0912AF171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EA074A-3E39-49E6-ADD3-3A464D6D4479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AFAD6C-6A33-4359-AD2F-17634A78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70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B789666-1942-4776-8DD3-23FFFA6D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6019800"/>
            <a:ext cx="7762875" cy="314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EE72B0-4E03-45CB-8B0E-14718585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691" y="6019799"/>
            <a:ext cx="7762875" cy="314325"/>
          </a:xfrm>
          <a:prstGeom prst="rect">
            <a:avLst/>
          </a:prstGeom>
        </p:spPr>
      </p:pic>
      <p:pic>
        <p:nvPicPr>
          <p:cNvPr id="14" name="Imagen 1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DB53CFD-D1E3-4DF0-A9DA-5D2B126DC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0" y="5932341"/>
            <a:ext cx="3192940" cy="634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7F91BA-6CB3-5BD5-04FE-677196DEB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092" y="1976926"/>
            <a:ext cx="2648028" cy="30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E3E849-784B-499F-91F4-CCDC1512F6D8}"/>
              </a:ext>
            </a:extLst>
          </p:cNvPr>
          <p:cNvSpPr/>
          <p:nvPr/>
        </p:nvSpPr>
        <p:spPr>
          <a:xfrm>
            <a:off x="8552875" y="967964"/>
            <a:ext cx="4302236" cy="45373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A605A56-F27C-433E-94A7-47463495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8243"/>
            <a:ext cx="12192000" cy="6873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3B7D93-0CAB-46BB-9F30-ED9290B77763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2F94C-5726-4EA9-BFA2-9E7045A2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r>
              <a:rPr lang="es-MX" dirty="0"/>
              <a:t>La búsqueda del conocimiento y la expresión artística son libres. Los planes de desarrollo económico y social incluirán el fomento a las ciencias y, en general, a la cultura. El Estado creará incentivos para personas e instituciones que desarrollen y fomenten la ciencia y la tecnología y las demás manifestaciones culturales y ofrecerá estímulos especiales a personas e instituciones que ejerzan estas actividades.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0D589A-BD9A-434B-9CF6-30F1818D1606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762406-425F-4F1B-987B-65D061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71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BB718D3-1D4C-4DF7-99CA-FBAF6912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56170" y="967964"/>
            <a:ext cx="4501867" cy="45373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64D4E42-121A-4CDB-AFB2-47B4020BE193}"/>
              </a:ext>
            </a:extLst>
          </p:cNvPr>
          <p:cNvSpPr/>
          <p:nvPr/>
        </p:nvSpPr>
        <p:spPr>
          <a:xfrm>
            <a:off x="8552875" y="4954652"/>
            <a:ext cx="4317892" cy="5506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EF0793A-A0EA-46C3-BD13-3F5D8849746C}"/>
              </a:ext>
            </a:extLst>
          </p:cNvPr>
          <p:cNvSpPr/>
          <p:nvPr/>
        </p:nvSpPr>
        <p:spPr>
          <a:xfrm>
            <a:off x="8574832" y="5193407"/>
            <a:ext cx="4288107" cy="311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EF71D54-9CFB-49FC-B67E-1192AF090529}"/>
              </a:ext>
            </a:extLst>
          </p:cNvPr>
          <p:cNvSpPr/>
          <p:nvPr/>
        </p:nvSpPr>
        <p:spPr>
          <a:xfrm>
            <a:off x="8565501" y="4681415"/>
            <a:ext cx="4288105" cy="8238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5705400-D8DB-427A-9D43-D6DD5EF92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164" y="5505450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54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H7EN5MXTHQNV-1513-243</_dlc_DocId>
    <_dlc_DocIdUrl xmlns="ae9388c0-b1e2-40ea-b6a8-c51c7913cbd2">
      <Url>https://www.mincultura.gov.co/ministerio/recursos-humanos/_layouts/15/DocIdRedir.aspx?ID=H7EN5MXTHQNV-1513-243</Url>
      <Description>H7EN5MXTHQNV-1513-243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A34F6C-78DF-4FCC-B5C2-F2FA71E5FDDA}"/>
</file>

<file path=customXml/itemProps2.xml><?xml version="1.0" encoding="utf-8"?>
<ds:datastoreItem xmlns:ds="http://schemas.openxmlformats.org/officeDocument/2006/customXml" ds:itemID="{EA3582BB-F39B-4539-A295-784F1818D592}"/>
</file>

<file path=customXml/itemProps3.xml><?xml version="1.0" encoding="utf-8"?>
<ds:datastoreItem xmlns:ds="http://schemas.openxmlformats.org/officeDocument/2006/customXml" ds:itemID="{EC2260C4-C4ED-4FD0-ACC1-318233F48A17}"/>
</file>

<file path=customXml/itemProps4.xml><?xml version="1.0" encoding="utf-8"?>
<ds:datastoreItem xmlns:ds="http://schemas.openxmlformats.org/officeDocument/2006/customXml" ds:itemID="{53AE8A30-F656-43BD-8BA7-9C8331C2A7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2373</Words>
  <Application>Microsoft Office PowerPoint</Application>
  <PresentationFormat>Panorámica</PresentationFormat>
  <Paragraphs>111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Work Sans</vt:lpstr>
      <vt:lpstr>Tema de Office</vt:lpstr>
      <vt:lpstr>LEY GENERAL DE CULTURA</vt:lpstr>
      <vt:lpstr>¿QUE ES UNA LEY? </vt:lpstr>
      <vt:lpstr>ANTECEDENTES </vt:lpstr>
      <vt:lpstr>ANTECEDENTES </vt:lpstr>
      <vt:lpstr>Colcultura</vt:lpstr>
      <vt:lpstr>CONTEXTO</vt:lpstr>
      <vt:lpstr>CONTEXTO </vt:lpstr>
      <vt:lpstr>Artículo 70 </vt:lpstr>
      <vt:lpstr>Artículo 71 </vt:lpstr>
      <vt:lpstr>Artículo 72 </vt:lpstr>
      <vt:lpstr>Ley 397 de 1997 </vt:lpstr>
      <vt:lpstr>Funciones de la ley</vt:lpstr>
      <vt:lpstr>Estructura Ley 397 de 1997 </vt:lpstr>
      <vt:lpstr>Estructura Ley 397 de 1997</vt:lpstr>
      <vt:lpstr>1.Capitulo,“Principios fundamentales y definiciones” </vt:lpstr>
      <vt:lpstr>2 Capitulo, “Patrimonio cultural de la nación” </vt:lpstr>
      <vt:lpstr>3. Capitulo, Del Fomento y los estímulos a la creación, a la investigación y a la actividad artística y cultural” </vt:lpstr>
      <vt:lpstr>4. Capitulo, “De la Gestión Cultural” </vt:lpstr>
      <vt:lpstr>El Sistema Nacional de Cultura </vt:lpstr>
      <vt:lpstr>Ministerio de Cultura</vt:lpstr>
      <vt:lpstr>Modificación Ley 397 de 1997 </vt:lpstr>
      <vt:lpstr>Pueden considerarse Patrimonio Cultural de la Nación aquellos bienes y manifestaciones a los cuales las personas, los grupos, o las instituciones con competencias atribuidas legítimamente, mediante un proceso razonable, reflexivo, transparente, público incluso, les confieren valores o atribuciones de identidad. </vt:lpstr>
      <vt:lpstr>Presentación de PowerPoint</vt:lpstr>
      <vt:lpstr>Presentación de PowerPoint</vt:lpstr>
      <vt:lpstr>Modificación Ley 1185 de 2008</vt:lpstr>
      <vt:lpstr>Modificación Ley 1185 de 2008</vt:lpstr>
      <vt:lpstr>Modificación Ley 1185 de 2008</vt:lpstr>
      <vt:lpstr>Marco Normativo </vt:lpstr>
      <vt:lpstr>Logros </vt:lpstr>
      <vt:lpstr>Retos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GENERAL DE CULTURA</dc:title>
  <dc:creator>office21</dc:creator>
  <cp:lastModifiedBy>office23</cp:lastModifiedBy>
  <cp:revision>7</cp:revision>
  <dcterms:created xsi:type="dcterms:W3CDTF">2022-05-06T13:28:00Z</dcterms:created>
  <dcterms:modified xsi:type="dcterms:W3CDTF">2022-05-10T16:50:08Z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040cdcf4-ef66-47f0-9d6c-c3b091de0942</vt:lpwstr>
  </property>
</Properties>
</file>