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5"/>
  </p:sldMasterIdLst>
  <p:notesMasterIdLst>
    <p:notesMasterId r:id="rId62"/>
  </p:notesMasterIdLst>
  <p:sldIdLst>
    <p:sldId id="277" r:id="rId6"/>
    <p:sldId id="288" r:id="rId7"/>
    <p:sldId id="380" r:id="rId8"/>
    <p:sldId id="378" r:id="rId9"/>
    <p:sldId id="377" r:id="rId10"/>
    <p:sldId id="379" r:id="rId11"/>
    <p:sldId id="375" r:id="rId12"/>
    <p:sldId id="295" r:id="rId13"/>
    <p:sldId id="315" r:id="rId14"/>
    <p:sldId id="382" r:id="rId15"/>
    <p:sldId id="342" r:id="rId16"/>
    <p:sldId id="376" r:id="rId17"/>
    <p:sldId id="298" r:id="rId18"/>
    <p:sldId id="381" r:id="rId19"/>
    <p:sldId id="387" r:id="rId20"/>
    <p:sldId id="300" r:id="rId21"/>
    <p:sldId id="301" r:id="rId22"/>
    <p:sldId id="303" r:id="rId23"/>
    <p:sldId id="305" r:id="rId24"/>
    <p:sldId id="383" r:id="rId25"/>
    <p:sldId id="374" r:id="rId26"/>
    <p:sldId id="389" r:id="rId27"/>
    <p:sldId id="385" r:id="rId28"/>
    <p:sldId id="373" r:id="rId29"/>
    <p:sldId id="343" r:id="rId30"/>
    <p:sldId id="307" r:id="rId31"/>
    <p:sldId id="390" r:id="rId32"/>
    <p:sldId id="391" r:id="rId33"/>
    <p:sldId id="392" r:id="rId34"/>
    <p:sldId id="384" r:id="rId35"/>
    <p:sldId id="345" r:id="rId36"/>
    <p:sldId id="346" r:id="rId37"/>
    <p:sldId id="347" r:id="rId38"/>
    <p:sldId id="348" r:id="rId39"/>
    <p:sldId id="349" r:id="rId40"/>
    <p:sldId id="350" r:id="rId41"/>
    <p:sldId id="351" r:id="rId42"/>
    <p:sldId id="352" r:id="rId43"/>
    <p:sldId id="353" r:id="rId44"/>
    <p:sldId id="354" r:id="rId45"/>
    <p:sldId id="355" r:id="rId46"/>
    <p:sldId id="356" r:id="rId47"/>
    <p:sldId id="357" r:id="rId48"/>
    <p:sldId id="358" r:id="rId49"/>
    <p:sldId id="359" r:id="rId50"/>
    <p:sldId id="360" r:id="rId51"/>
    <p:sldId id="361" r:id="rId52"/>
    <p:sldId id="364" r:id="rId53"/>
    <p:sldId id="366" r:id="rId54"/>
    <p:sldId id="367" r:id="rId55"/>
    <p:sldId id="386" r:id="rId56"/>
    <p:sldId id="370" r:id="rId57"/>
    <p:sldId id="371" r:id="rId58"/>
    <p:sldId id="368" r:id="rId59"/>
    <p:sldId id="388" r:id="rId60"/>
    <p:sldId id="372"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Emilia Fonseca Duque" initials="LEFD" lastIdx="2" clrIdx="0">
    <p:extLst>
      <p:ext uri="{19B8F6BF-5375-455C-9EA6-DF929625EA0E}">
        <p15:presenceInfo xmlns:p15="http://schemas.microsoft.com/office/powerpoint/2012/main" userId="S::lfonseca@mincultura.gov.co::467ce64e-5d82-4b19-9137-87bab6c67a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9A78"/>
    <a:srgbClr val="E717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82" autoAdjust="0"/>
    <p:restoredTop sz="83610" autoAdjust="0"/>
  </p:normalViewPr>
  <p:slideViewPr>
    <p:cSldViewPr>
      <p:cViewPr varScale="1">
        <p:scale>
          <a:sx n="57" d="100"/>
          <a:sy n="57" d="100"/>
        </p:scale>
        <p:origin x="1050" y="6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53" d="100"/>
          <a:sy n="53" d="100"/>
        </p:scale>
        <p:origin x="2844"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_rels/data4.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slide" Target="../slides/slide25.xml"/><Relationship Id="rId1" Type="http://schemas.openxmlformats.org/officeDocument/2006/relationships/slide" Target="../slides/slide27.xml"/><Relationship Id="rId4"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ADAE20-39DC-4557-978F-70FE3D264D9E}"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CO"/>
        </a:p>
      </dgm:t>
    </dgm:pt>
    <dgm:pt modelId="{785530D5-FFDF-435C-BB1D-DCF7B2E8CF50}">
      <dgm:prSet phldrT="[Texto]"/>
      <dgm:spPr/>
      <dgm:t>
        <a:bodyPr/>
        <a:lstStyle/>
        <a:p>
          <a:r>
            <a:rPr lang="es-CO" b="1" i="0" u="none" dirty="0"/>
            <a:t>Quién comunica</a:t>
          </a:r>
          <a:endParaRPr lang="es-CO" dirty="0"/>
        </a:p>
      </dgm:t>
    </dgm:pt>
    <dgm:pt modelId="{2E44881B-8D89-4783-AF51-4C504C14A8D8}" type="parTrans" cxnId="{0951932A-6654-41F7-9A04-66579E2ACF50}">
      <dgm:prSet/>
      <dgm:spPr/>
      <dgm:t>
        <a:bodyPr/>
        <a:lstStyle/>
        <a:p>
          <a:endParaRPr lang="es-CO"/>
        </a:p>
      </dgm:t>
    </dgm:pt>
    <dgm:pt modelId="{EE564633-22EC-412F-B1F3-2A29B3F20EDA}" type="sibTrans" cxnId="{0951932A-6654-41F7-9A04-66579E2ACF50}">
      <dgm:prSet/>
      <dgm:spPr/>
      <dgm:t>
        <a:bodyPr/>
        <a:lstStyle/>
        <a:p>
          <a:endParaRPr lang="es-CO"/>
        </a:p>
      </dgm:t>
    </dgm:pt>
    <dgm:pt modelId="{BDF3A222-3480-4E93-BFE3-4B7B140D061A}">
      <dgm:prSet/>
      <dgm:spPr/>
      <dgm:t>
        <a:bodyPr/>
        <a:lstStyle/>
        <a:p>
          <a:r>
            <a:rPr lang="es-CO" b="0" i="0" u="none" dirty="0"/>
            <a:t>Por qué/para qué</a:t>
          </a:r>
        </a:p>
      </dgm:t>
    </dgm:pt>
    <dgm:pt modelId="{EF389325-D8FD-4A3A-A1BB-7E43E9F9B74A}" type="parTrans" cxnId="{AA4D8662-BA3E-49AA-8D54-F7430383C4D7}">
      <dgm:prSet/>
      <dgm:spPr/>
      <dgm:t>
        <a:bodyPr/>
        <a:lstStyle/>
        <a:p>
          <a:endParaRPr lang="es-CO"/>
        </a:p>
      </dgm:t>
    </dgm:pt>
    <dgm:pt modelId="{DDED5065-9F5C-464D-9ABA-19D05FFBBD5A}" type="sibTrans" cxnId="{AA4D8662-BA3E-49AA-8D54-F7430383C4D7}">
      <dgm:prSet/>
      <dgm:spPr/>
      <dgm:t>
        <a:bodyPr/>
        <a:lstStyle/>
        <a:p>
          <a:endParaRPr lang="es-CO"/>
        </a:p>
      </dgm:t>
    </dgm:pt>
    <dgm:pt modelId="{3A4EBAE7-819D-484F-A8D5-58474C411B23}">
      <dgm:prSet/>
      <dgm:spPr/>
      <dgm:t>
        <a:bodyPr/>
        <a:lstStyle/>
        <a:p>
          <a:r>
            <a:rPr lang="es-ES" b="0" i="0" u="none" dirty="0"/>
            <a:t>Cuál es el contexto</a:t>
          </a:r>
          <a:endParaRPr lang="es-CO" b="0" i="0" u="none" dirty="0"/>
        </a:p>
      </dgm:t>
    </dgm:pt>
    <dgm:pt modelId="{9FC94B13-768B-4FFD-949E-619989A11580}" type="parTrans" cxnId="{905F5721-A8F9-413B-B0E0-2B25D30498C5}">
      <dgm:prSet/>
      <dgm:spPr/>
      <dgm:t>
        <a:bodyPr/>
        <a:lstStyle/>
        <a:p>
          <a:endParaRPr lang="es-CO"/>
        </a:p>
      </dgm:t>
    </dgm:pt>
    <dgm:pt modelId="{CC80FCEF-C7D5-4F20-BD54-5BF52351C3CD}" type="sibTrans" cxnId="{905F5721-A8F9-413B-B0E0-2B25D30498C5}">
      <dgm:prSet/>
      <dgm:spPr/>
      <dgm:t>
        <a:bodyPr/>
        <a:lstStyle/>
        <a:p>
          <a:endParaRPr lang="es-CO"/>
        </a:p>
      </dgm:t>
    </dgm:pt>
    <dgm:pt modelId="{062491B4-AAB9-477E-90C7-F93ABA27FE46}">
      <dgm:prSet/>
      <dgm:spPr/>
      <dgm:t>
        <a:bodyPr/>
        <a:lstStyle/>
        <a:p>
          <a:r>
            <a:rPr lang="es-ES" b="0" i="0" u="none" dirty="0"/>
            <a:t>Para quién</a:t>
          </a:r>
          <a:endParaRPr lang="es-CO" b="0" i="0" u="none" dirty="0"/>
        </a:p>
      </dgm:t>
    </dgm:pt>
    <dgm:pt modelId="{E0C7F90C-C0C0-442D-8547-8345FB5C7CC4}" type="parTrans" cxnId="{BB57CBB2-F012-4882-BC34-F438D350F664}">
      <dgm:prSet/>
      <dgm:spPr/>
      <dgm:t>
        <a:bodyPr/>
        <a:lstStyle/>
        <a:p>
          <a:endParaRPr lang="es-CO"/>
        </a:p>
      </dgm:t>
    </dgm:pt>
    <dgm:pt modelId="{CD64E0E2-4137-4E33-81D4-438128029AFD}" type="sibTrans" cxnId="{BB57CBB2-F012-4882-BC34-F438D350F664}">
      <dgm:prSet/>
      <dgm:spPr/>
      <dgm:t>
        <a:bodyPr/>
        <a:lstStyle/>
        <a:p>
          <a:endParaRPr lang="es-CO"/>
        </a:p>
      </dgm:t>
    </dgm:pt>
    <dgm:pt modelId="{4D36D685-72F5-43A3-80D0-423D2D2EB48D}">
      <dgm:prSet/>
      <dgm:spPr/>
      <dgm:t>
        <a:bodyPr/>
        <a:lstStyle/>
        <a:p>
          <a:r>
            <a:rPr lang="es-ES" b="0" i="0" u="none" dirty="0"/>
            <a:t>Cómo se comunica</a:t>
          </a:r>
          <a:endParaRPr lang="es-CO" b="0" i="0" u="none" dirty="0"/>
        </a:p>
      </dgm:t>
    </dgm:pt>
    <dgm:pt modelId="{2884234E-2FCA-433B-B444-473E5C946344}" type="parTrans" cxnId="{B2334D9A-76E8-401D-BB99-0FDCFDFA37DD}">
      <dgm:prSet/>
      <dgm:spPr/>
      <dgm:t>
        <a:bodyPr/>
        <a:lstStyle/>
        <a:p>
          <a:endParaRPr lang="es-CO"/>
        </a:p>
      </dgm:t>
    </dgm:pt>
    <dgm:pt modelId="{DD1C83F7-D679-4F89-A336-CD3108057A42}" type="sibTrans" cxnId="{B2334D9A-76E8-401D-BB99-0FDCFDFA37DD}">
      <dgm:prSet/>
      <dgm:spPr/>
      <dgm:t>
        <a:bodyPr/>
        <a:lstStyle/>
        <a:p>
          <a:endParaRPr lang="es-CO"/>
        </a:p>
      </dgm:t>
    </dgm:pt>
    <dgm:pt modelId="{EB767317-5043-401F-83B9-AFD2300CEDD2}">
      <dgm:prSet phldrT="[Texto]"/>
      <dgm:spPr/>
      <dgm:t>
        <a:bodyPr/>
        <a:lstStyle/>
        <a:p>
          <a:r>
            <a:rPr lang="es-CO" b="0">
              <a:effectLst/>
            </a:rPr>
            <a:t>Enunciador/hablante</a:t>
          </a:r>
          <a:endParaRPr lang="es-CO" dirty="0"/>
        </a:p>
      </dgm:t>
    </dgm:pt>
    <dgm:pt modelId="{BA3EDA2B-FAE9-4D53-8896-B1271CC6C90A}" type="parTrans" cxnId="{C8287FEC-295A-4C3C-A1A1-FA32E6DFFBFB}">
      <dgm:prSet/>
      <dgm:spPr/>
      <dgm:t>
        <a:bodyPr/>
        <a:lstStyle/>
        <a:p>
          <a:endParaRPr lang="es-CO"/>
        </a:p>
      </dgm:t>
    </dgm:pt>
    <dgm:pt modelId="{91DF139C-8ED1-471B-A2BF-5D87C5D201C8}" type="sibTrans" cxnId="{C8287FEC-295A-4C3C-A1A1-FA32E6DFFBFB}">
      <dgm:prSet/>
      <dgm:spPr/>
      <dgm:t>
        <a:bodyPr/>
        <a:lstStyle/>
        <a:p>
          <a:endParaRPr lang="es-CO"/>
        </a:p>
      </dgm:t>
    </dgm:pt>
    <dgm:pt modelId="{A510ED34-13B5-4AFA-AF6E-56B8983AD394}">
      <dgm:prSet/>
      <dgm:spPr/>
      <dgm:t>
        <a:bodyPr/>
        <a:lstStyle/>
        <a:p>
          <a:r>
            <a:rPr lang="es-ES" b="0" i="0" u="none" dirty="0"/>
            <a:t>Propósito /intencionalidad comunicativa</a:t>
          </a:r>
          <a:endParaRPr lang="es-CO" b="0" i="0" u="none" dirty="0"/>
        </a:p>
      </dgm:t>
    </dgm:pt>
    <dgm:pt modelId="{D38B8082-E05B-4C02-A45B-09E42DA86ED9}" type="parTrans" cxnId="{351FAA65-967E-436F-A492-6AC27F678E2E}">
      <dgm:prSet/>
      <dgm:spPr/>
      <dgm:t>
        <a:bodyPr/>
        <a:lstStyle/>
        <a:p>
          <a:endParaRPr lang="es-CO"/>
        </a:p>
      </dgm:t>
    </dgm:pt>
    <dgm:pt modelId="{45456E46-02B3-423F-AB56-FB43B1F4EDE7}" type="sibTrans" cxnId="{351FAA65-967E-436F-A492-6AC27F678E2E}">
      <dgm:prSet/>
      <dgm:spPr/>
      <dgm:t>
        <a:bodyPr/>
        <a:lstStyle/>
        <a:p>
          <a:endParaRPr lang="es-CO"/>
        </a:p>
      </dgm:t>
    </dgm:pt>
    <dgm:pt modelId="{65767B76-BC55-45A0-8EDE-819BBB524554}">
      <dgm:prSet/>
      <dgm:spPr/>
      <dgm:t>
        <a:bodyPr/>
        <a:lstStyle/>
        <a:p>
          <a:r>
            <a:rPr lang="es-CO">
              <a:effectLst>
                <a:outerShdw blurRad="38100" dist="38100" dir="2700000" algn="tl">
                  <a:srgbClr val="000000">
                    <a:alpha val="43137"/>
                  </a:srgbClr>
                </a:outerShdw>
              </a:effectLst>
            </a:rPr>
            <a:t>SITUACIÓN DE LA ENUNCIACIÓN (naturaleza contrato discursivo)</a:t>
          </a:r>
          <a:endParaRPr lang="es-CO" b="0" i="0" u="none" dirty="0"/>
        </a:p>
      </dgm:t>
    </dgm:pt>
    <dgm:pt modelId="{F7309796-26A3-4B68-90A8-B3A0BF4A93C1}" type="parTrans" cxnId="{C387A0DC-F898-4304-A861-2A32F12AEF70}">
      <dgm:prSet/>
      <dgm:spPr/>
      <dgm:t>
        <a:bodyPr/>
        <a:lstStyle/>
        <a:p>
          <a:endParaRPr lang="es-CO"/>
        </a:p>
      </dgm:t>
    </dgm:pt>
    <dgm:pt modelId="{FF6BA72D-A117-4CF5-A4A2-F173525AFFD8}" type="sibTrans" cxnId="{C387A0DC-F898-4304-A861-2A32F12AEF70}">
      <dgm:prSet/>
      <dgm:spPr/>
      <dgm:t>
        <a:bodyPr/>
        <a:lstStyle/>
        <a:p>
          <a:endParaRPr lang="es-CO"/>
        </a:p>
      </dgm:t>
    </dgm:pt>
    <dgm:pt modelId="{C7B4C80B-FAC2-4C6F-BBA9-DDB62813E62F}">
      <dgm:prSet/>
      <dgm:spPr/>
      <dgm:t>
        <a:bodyPr/>
        <a:lstStyle/>
        <a:p>
          <a:pPr>
            <a:buClrTx/>
            <a:buSzTx/>
            <a:buFontTx/>
            <a:buNone/>
          </a:pPr>
          <a:r>
            <a:rPr lang="es-CO">
              <a:effectLst>
                <a:outerShdw blurRad="38100" dist="38100" dir="2700000" algn="tl">
                  <a:srgbClr val="000000">
                    <a:alpha val="43137"/>
                  </a:srgbClr>
                </a:outerShdw>
              </a:effectLst>
            </a:rPr>
            <a:t>Enunciatario/oyente/interlocutor</a:t>
          </a:r>
          <a:endParaRPr lang="es-CO" b="0" i="0" u="none" dirty="0"/>
        </a:p>
      </dgm:t>
    </dgm:pt>
    <dgm:pt modelId="{95D6BAF2-0E42-4D73-9B47-209D0A1EF3A8}" type="parTrans" cxnId="{8431C211-7925-4E74-9DA3-83F0ACAE1EA5}">
      <dgm:prSet/>
      <dgm:spPr/>
      <dgm:t>
        <a:bodyPr/>
        <a:lstStyle/>
        <a:p>
          <a:endParaRPr lang="es-CO"/>
        </a:p>
      </dgm:t>
    </dgm:pt>
    <dgm:pt modelId="{B188CF19-08B7-4B2B-9900-B50894ECF6A4}" type="sibTrans" cxnId="{8431C211-7925-4E74-9DA3-83F0ACAE1EA5}">
      <dgm:prSet/>
      <dgm:spPr/>
      <dgm:t>
        <a:bodyPr/>
        <a:lstStyle/>
        <a:p>
          <a:endParaRPr lang="es-CO"/>
        </a:p>
      </dgm:t>
    </dgm:pt>
    <dgm:pt modelId="{80EF2838-2D70-4517-AB35-45EE3ACCC66B}">
      <dgm:prSet/>
      <dgm:spPr/>
      <dgm:t>
        <a:bodyPr/>
        <a:lstStyle/>
        <a:p>
          <a:r>
            <a:rPr lang="es-CO" b="0" dirty="0">
              <a:effectLst/>
            </a:rPr>
            <a:t>Formas enunciativas, tipologías de discurso (descripción, narración. Argumentación), recurso expresivos  no verbales</a:t>
          </a:r>
          <a:endParaRPr lang="es-CO" b="0" i="0" u="none" dirty="0"/>
        </a:p>
      </dgm:t>
    </dgm:pt>
    <dgm:pt modelId="{8DCF2E6F-AB60-4DB5-92E5-D82B11DCB40E}" type="parTrans" cxnId="{DB91DBAD-C1F4-4912-AEF1-EB82FEEB2DF2}">
      <dgm:prSet/>
      <dgm:spPr/>
      <dgm:t>
        <a:bodyPr/>
        <a:lstStyle/>
        <a:p>
          <a:endParaRPr lang="es-CO"/>
        </a:p>
      </dgm:t>
    </dgm:pt>
    <dgm:pt modelId="{1DCEC744-75EA-4AC5-96BD-DB0AFE3C57F4}" type="sibTrans" cxnId="{DB91DBAD-C1F4-4912-AEF1-EB82FEEB2DF2}">
      <dgm:prSet/>
      <dgm:spPr/>
      <dgm:t>
        <a:bodyPr/>
        <a:lstStyle/>
        <a:p>
          <a:endParaRPr lang="es-CO"/>
        </a:p>
      </dgm:t>
    </dgm:pt>
    <dgm:pt modelId="{F4896692-5862-4257-BA37-40076CE777A3}" type="pres">
      <dgm:prSet presAssocID="{5CADAE20-39DC-4557-978F-70FE3D264D9E}" presName="Name0" presStyleCnt="0">
        <dgm:presLayoutVars>
          <dgm:chPref val="3"/>
          <dgm:dir/>
          <dgm:animLvl val="lvl"/>
          <dgm:resizeHandles/>
        </dgm:presLayoutVars>
      </dgm:prSet>
      <dgm:spPr/>
    </dgm:pt>
    <dgm:pt modelId="{E004B9E9-19EF-4ACD-B504-7840D3393BF5}" type="pres">
      <dgm:prSet presAssocID="{785530D5-FFDF-435C-BB1D-DCF7B2E8CF50}" presName="horFlow" presStyleCnt="0"/>
      <dgm:spPr/>
    </dgm:pt>
    <dgm:pt modelId="{512F9827-F8BA-4AF5-B9E8-D372CE079DE8}" type="pres">
      <dgm:prSet presAssocID="{785530D5-FFDF-435C-BB1D-DCF7B2E8CF50}" presName="bigChev" presStyleLbl="node1" presStyleIdx="0" presStyleCnt="5"/>
      <dgm:spPr/>
    </dgm:pt>
    <dgm:pt modelId="{F4CE61F4-FC8B-4C4E-B47B-BCBC3C0305EA}" type="pres">
      <dgm:prSet presAssocID="{BA3EDA2B-FAE9-4D53-8896-B1271CC6C90A}" presName="parTrans" presStyleCnt="0"/>
      <dgm:spPr/>
    </dgm:pt>
    <dgm:pt modelId="{BFE26456-040D-4DE6-B006-F7ECB263C943}" type="pres">
      <dgm:prSet presAssocID="{EB767317-5043-401F-83B9-AFD2300CEDD2}" presName="node" presStyleLbl="alignAccFollowNode1" presStyleIdx="0" presStyleCnt="5" custScaleX="429103">
        <dgm:presLayoutVars>
          <dgm:bulletEnabled val="1"/>
        </dgm:presLayoutVars>
      </dgm:prSet>
      <dgm:spPr/>
    </dgm:pt>
    <dgm:pt modelId="{99C7AD6E-21FE-47F3-8F27-D7672EA2F09C}" type="pres">
      <dgm:prSet presAssocID="{785530D5-FFDF-435C-BB1D-DCF7B2E8CF50}" presName="vSp" presStyleCnt="0"/>
      <dgm:spPr/>
    </dgm:pt>
    <dgm:pt modelId="{2BC727FD-70B6-49BF-B63E-F5DCB0496D5F}" type="pres">
      <dgm:prSet presAssocID="{BDF3A222-3480-4E93-BFE3-4B7B140D061A}" presName="horFlow" presStyleCnt="0"/>
      <dgm:spPr/>
    </dgm:pt>
    <dgm:pt modelId="{1077BECB-198D-4E71-A775-62B0E6707B5D}" type="pres">
      <dgm:prSet presAssocID="{BDF3A222-3480-4E93-BFE3-4B7B140D061A}" presName="bigChev" presStyleLbl="node1" presStyleIdx="1" presStyleCnt="5"/>
      <dgm:spPr/>
    </dgm:pt>
    <dgm:pt modelId="{74F818B3-D74E-4DAE-A98B-CDD8F2C3A3FF}" type="pres">
      <dgm:prSet presAssocID="{D38B8082-E05B-4C02-A45B-09E42DA86ED9}" presName="parTrans" presStyleCnt="0"/>
      <dgm:spPr/>
    </dgm:pt>
    <dgm:pt modelId="{756BB47D-44F1-45CA-815C-191492E15C46}" type="pres">
      <dgm:prSet presAssocID="{A510ED34-13B5-4AFA-AF6E-56B8983AD394}" presName="node" presStyleLbl="alignAccFollowNode1" presStyleIdx="1" presStyleCnt="5" custScaleX="429103">
        <dgm:presLayoutVars>
          <dgm:bulletEnabled val="1"/>
        </dgm:presLayoutVars>
      </dgm:prSet>
      <dgm:spPr/>
    </dgm:pt>
    <dgm:pt modelId="{B0C8116E-E410-4F5B-9001-B128979DD1F8}" type="pres">
      <dgm:prSet presAssocID="{BDF3A222-3480-4E93-BFE3-4B7B140D061A}" presName="vSp" presStyleCnt="0"/>
      <dgm:spPr/>
    </dgm:pt>
    <dgm:pt modelId="{A2BDCA97-B02A-47EF-8429-E0E2372CEA68}" type="pres">
      <dgm:prSet presAssocID="{3A4EBAE7-819D-484F-A8D5-58474C411B23}" presName="horFlow" presStyleCnt="0"/>
      <dgm:spPr/>
    </dgm:pt>
    <dgm:pt modelId="{E1B9E845-9113-4EA6-AD4B-A3AF137F7960}" type="pres">
      <dgm:prSet presAssocID="{3A4EBAE7-819D-484F-A8D5-58474C411B23}" presName="bigChev" presStyleLbl="node1" presStyleIdx="2" presStyleCnt="5"/>
      <dgm:spPr/>
    </dgm:pt>
    <dgm:pt modelId="{81397B2C-6762-4201-A824-AA6F5F1EEC2D}" type="pres">
      <dgm:prSet presAssocID="{F7309796-26A3-4B68-90A8-B3A0BF4A93C1}" presName="parTrans" presStyleCnt="0"/>
      <dgm:spPr/>
    </dgm:pt>
    <dgm:pt modelId="{327286B2-E777-474A-BB8F-28EE6D287E0C}" type="pres">
      <dgm:prSet presAssocID="{65767B76-BC55-45A0-8EDE-819BBB524554}" presName="node" presStyleLbl="alignAccFollowNode1" presStyleIdx="2" presStyleCnt="5" custScaleX="429103">
        <dgm:presLayoutVars>
          <dgm:bulletEnabled val="1"/>
        </dgm:presLayoutVars>
      </dgm:prSet>
      <dgm:spPr/>
    </dgm:pt>
    <dgm:pt modelId="{08B3AF73-070F-42C9-AC72-E0605D9FF90C}" type="pres">
      <dgm:prSet presAssocID="{3A4EBAE7-819D-484F-A8D5-58474C411B23}" presName="vSp" presStyleCnt="0"/>
      <dgm:spPr/>
    </dgm:pt>
    <dgm:pt modelId="{54128FA6-2166-4DDD-9228-B4CC6AF92B2C}" type="pres">
      <dgm:prSet presAssocID="{062491B4-AAB9-477E-90C7-F93ABA27FE46}" presName="horFlow" presStyleCnt="0"/>
      <dgm:spPr/>
    </dgm:pt>
    <dgm:pt modelId="{B9D738DF-C85C-4C1F-8B33-F0F0261FE5A1}" type="pres">
      <dgm:prSet presAssocID="{062491B4-AAB9-477E-90C7-F93ABA27FE46}" presName="bigChev" presStyleLbl="node1" presStyleIdx="3" presStyleCnt="5"/>
      <dgm:spPr/>
    </dgm:pt>
    <dgm:pt modelId="{26292A28-A5E8-4B38-B1C5-A5A54295E858}" type="pres">
      <dgm:prSet presAssocID="{95D6BAF2-0E42-4D73-9B47-209D0A1EF3A8}" presName="parTrans" presStyleCnt="0"/>
      <dgm:spPr/>
    </dgm:pt>
    <dgm:pt modelId="{2EDB367A-FC6A-4988-9980-BF89FC10578C}" type="pres">
      <dgm:prSet presAssocID="{C7B4C80B-FAC2-4C6F-BBA9-DDB62813E62F}" presName="node" presStyleLbl="alignAccFollowNode1" presStyleIdx="3" presStyleCnt="5" custScaleX="429103">
        <dgm:presLayoutVars>
          <dgm:bulletEnabled val="1"/>
        </dgm:presLayoutVars>
      </dgm:prSet>
      <dgm:spPr/>
    </dgm:pt>
    <dgm:pt modelId="{D8368A2D-DCD2-4C28-8C6F-5C7B9712CDE9}" type="pres">
      <dgm:prSet presAssocID="{062491B4-AAB9-477E-90C7-F93ABA27FE46}" presName="vSp" presStyleCnt="0"/>
      <dgm:spPr/>
    </dgm:pt>
    <dgm:pt modelId="{D8FC0588-776A-434A-85B2-E1001C5F0ABA}" type="pres">
      <dgm:prSet presAssocID="{4D36D685-72F5-43A3-80D0-423D2D2EB48D}" presName="horFlow" presStyleCnt="0"/>
      <dgm:spPr/>
    </dgm:pt>
    <dgm:pt modelId="{87A9C942-B11A-4B83-9390-689E24FBAF58}" type="pres">
      <dgm:prSet presAssocID="{4D36D685-72F5-43A3-80D0-423D2D2EB48D}" presName="bigChev" presStyleLbl="node1" presStyleIdx="4" presStyleCnt="5"/>
      <dgm:spPr/>
    </dgm:pt>
    <dgm:pt modelId="{44DB071C-622F-40FB-83C8-160A4A45C014}" type="pres">
      <dgm:prSet presAssocID="{8DCF2E6F-AB60-4DB5-92E5-D82B11DCB40E}" presName="parTrans" presStyleCnt="0"/>
      <dgm:spPr/>
    </dgm:pt>
    <dgm:pt modelId="{9BD8CC4C-4BA5-4F7F-A833-1275C826FDE2}" type="pres">
      <dgm:prSet presAssocID="{80EF2838-2D70-4517-AB35-45EE3ACCC66B}" presName="node" presStyleLbl="alignAccFollowNode1" presStyleIdx="4" presStyleCnt="5" custScaleX="429103">
        <dgm:presLayoutVars>
          <dgm:bulletEnabled val="1"/>
        </dgm:presLayoutVars>
      </dgm:prSet>
      <dgm:spPr/>
    </dgm:pt>
  </dgm:ptLst>
  <dgm:cxnLst>
    <dgm:cxn modelId="{DC00AA05-6DDD-4A58-9CBD-0F9BD235EDFA}" type="presOf" srcId="{80EF2838-2D70-4517-AB35-45EE3ACCC66B}" destId="{9BD8CC4C-4BA5-4F7F-A833-1275C826FDE2}" srcOrd="0" destOrd="0" presId="urn:microsoft.com/office/officeart/2005/8/layout/lProcess3"/>
    <dgm:cxn modelId="{8431C211-7925-4E74-9DA3-83F0ACAE1EA5}" srcId="{062491B4-AAB9-477E-90C7-F93ABA27FE46}" destId="{C7B4C80B-FAC2-4C6F-BBA9-DDB62813E62F}" srcOrd="0" destOrd="0" parTransId="{95D6BAF2-0E42-4D73-9B47-209D0A1EF3A8}" sibTransId="{B188CF19-08B7-4B2B-9900-B50894ECF6A4}"/>
    <dgm:cxn modelId="{905F5721-A8F9-413B-B0E0-2B25D30498C5}" srcId="{5CADAE20-39DC-4557-978F-70FE3D264D9E}" destId="{3A4EBAE7-819D-484F-A8D5-58474C411B23}" srcOrd="2" destOrd="0" parTransId="{9FC94B13-768B-4FFD-949E-619989A11580}" sibTransId="{CC80FCEF-C7D5-4F20-BD54-5BF52351C3CD}"/>
    <dgm:cxn modelId="{0951932A-6654-41F7-9A04-66579E2ACF50}" srcId="{5CADAE20-39DC-4557-978F-70FE3D264D9E}" destId="{785530D5-FFDF-435C-BB1D-DCF7B2E8CF50}" srcOrd="0" destOrd="0" parTransId="{2E44881B-8D89-4783-AF51-4C504C14A8D8}" sibTransId="{EE564633-22EC-412F-B1F3-2A29B3F20EDA}"/>
    <dgm:cxn modelId="{C8EAEA2F-26EA-45CC-8D52-112BFDE14178}" type="presOf" srcId="{BDF3A222-3480-4E93-BFE3-4B7B140D061A}" destId="{1077BECB-198D-4E71-A775-62B0E6707B5D}" srcOrd="0" destOrd="0" presId="urn:microsoft.com/office/officeart/2005/8/layout/lProcess3"/>
    <dgm:cxn modelId="{AA4D8662-BA3E-49AA-8D54-F7430383C4D7}" srcId="{5CADAE20-39DC-4557-978F-70FE3D264D9E}" destId="{BDF3A222-3480-4E93-BFE3-4B7B140D061A}" srcOrd="1" destOrd="0" parTransId="{EF389325-D8FD-4A3A-A1BB-7E43E9F9B74A}" sibTransId="{DDED5065-9F5C-464D-9ABA-19D05FFBBD5A}"/>
    <dgm:cxn modelId="{A4079D45-A22F-46C4-A37B-3643673961F2}" type="presOf" srcId="{EB767317-5043-401F-83B9-AFD2300CEDD2}" destId="{BFE26456-040D-4DE6-B006-F7ECB263C943}" srcOrd="0" destOrd="0" presId="urn:microsoft.com/office/officeart/2005/8/layout/lProcess3"/>
    <dgm:cxn modelId="{351FAA65-967E-436F-A492-6AC27F678E2E}" srcId="{BDF3A222-3480-4E93-BFE3-4B7B140D061A}" destId="{A510ED34-13B5-4AFA-AF6E-56B8983AD394}" srcOrd="0" destOrd="0" parTransId="{D38B8082-E05B-4C02-A45B-09E42DA86ED9}" sibTransId="{45456E46-02B3-423F-AB56-FB43B1F4EDE7}"/>
    <dgm:cxn modelId="{3B38C149-2562-4441-9665-45131BC644CA}" type="presOf" srcId="{5CADAE20-39DC-4557-978F-70FE3D264D9E}" destId="{F4896692-5862-4257-BA37-40076CE777A3}" srcOrd="0" destOrd="0" presId="urn:microsoft.com/office/officeart/2005/8/layout/lProcess3"/>
    <dgm:cxn modelId="{5DC0B070-F5C6-44AD-A52D-62328FE86FA2}" type="presOf" srcId="{4D36D685-72F5-43A3-80D0-423D2D2EB48D}" destId="{87A9C942-B11A-4B83-9390-689E24FBAF58}" srcOrd="0" destOrd="0" presId="urn:microsoft.com/office/officeart/2005/8/layout/lProcess3"/>
    <dgm:cxn modelId="{2249EF8A-FE1C-42E2-8654-E2CB7A11FC6C}" type="presOf" srcId="{785530D5-FFDF-435C-BB1D-DCF7B2E8CF50}" destId="{512F9827-F8BA-4AF5-B9E8-D372CE079DE8}" srcOrd="0" destOrd="0" presId="urn:microsoft.com/office/officeart/2005/8/layout/lProcess3"/>
    <dgm:cxn modelId="{B2334D9A-76E8-401D-BB99-0FDCFDFA37DD}" srcId="{5CADAE20-39DC-4557-978F-70FE3D264D9E}" destId="{4D36D685-72F5-43A3-80D0-423D2D2EB48D}" srcOrd="4" destOrd="0" parTransId="{2884234E-2FCA-433B-B444-473E5C946344}" sibTransId="{DD1C83F7-D679-4F89-A336-CD3108057A42}"/>
    <dgm:cxn modelId="{1BED6E9D-E305-4460-A484-553B423202B1}" type="presOf" srcId="{65767B76-BC55-45A0-8EDE-819BBB524554}" destId="{327286B2-E777-474A-BB8F-28EE6D287E0C}" srcOrd="0" destOrd="0" presId="urn:microsoft.com/office/officeart/2005/8/layout/lProcess3"/>
    <dgm:cxn modelId="{BBF7F19D-CCDE-4CED-B1B0-299BFF2CAF2C}" type="presOf" srcId="{062491B4-AAB9-477E-90C7-F93ABA27FE46}" destId="{B9D738DF-C85C-4C1F-8B33-F0F0261FE5A1}" srcOrd="0" destOrd="0" presId="urn:microsoft.com/office/officeart/2005/8/layout/lProcess3"/>
    <dgm:cxn modelId="{17870AA7-5F13-4B13-80F6-994224D75F15}" type="presOf" srcId="{C7B4C80B-FAC2-4C6F-BBA9-DDB62813E62F}" destId="{2EDB367A-FC6A-4988-9980-BF89FC10578C}" srcOrd="0" destOrd="0" presId="urn:microsoft.com/office/officeart/2005/8/layout/lProcess3"/>
    <dgm:cxn modelId="{DB91DBAD-C1F4-4912-AEF1-EB82FEEB2DF2}" srcId="{4D36D685-72F5-43A3-80D0-423D2D2EB48D}" destId="{80EF2838-2D70-4517-AB35-45EE3ACCC66B}" srcOrd="0" destOrd="0" parTransId="{8DCF2E6F-AB60-4DB5-92E5-D82B11DCB40E}" sibTransId="{1DCEC744-75EA-4AC5-96BD-DB0AFE3C57F4}"/>
    <dgm:cxn modelId="{BB57CBB2-F012-4882-BC34-F438D350F664}" srcId="{5CADAE20-39DC-4557-978F-70FE3D264D9E}" destId="{062491B4-AAB9-477E-90C7-F93ABA27FE46}" srcOrd="3" destOrd="0" parTransId="{E0C7F90C-C0C0-442D-8547-8345FB5C7CC4}" sibTransId="{CD64E0E2-4137-4E33-81D4-438128029AFD}"/>
    <dgm:cxn modelId="{57A6E5C5-AD14-468F-BDDF-D74BA50B21D7}" type="presOf" srcId="{3A4EBAE7-819D-484F-A8D5-58474C411B23}" destId="{E1B9E845-9113-4EA6-AD4B-A3AF137F7960}" srcOrd="0" destOrd="0" presId="urn:microsoft.com/office/officeart/2005/8/layout/lProcess3"/>
    <dgm:cxn modelId="{C387A0DC-F898-4304-A861-2A32F12AEF70}" srcId="{3A4EBAE7-819D-484F-A8D5-58474C411B23}" destId="{65767B76-BC55-45A0-8EDE-819BBB524554}" srcOrd="0" destOrd="0" parTransId="{F7309796-26A3-4B68-90A8-B3A0BF4A93C1}" sibTransId="{FF6BA72D-A117-4CF5-A4A2-F173525AFFD8}"/>
    <dgm:cxn modelId="{CFBA3DE2-81EE-4A68-8500-B174917DFAFC}" type="presOf" srcId="{A510ED34-13B5-4AFA-AF6E-56B8983AD394}" destId="{756BB47D-44F1-45CA-815C-191492E15C46}" srcOrd="0" destOrd="0" presId="urn:microsoft.com/office/officeart/2005/8/layout/lProcess3"/>
    <dgm:cxn modelId="{C8287FEC-295A-4C3C-A1A1-FA32E6DFFBFB}" srcId="{785530D5-FFDF-435C-BB1D-DCF7B2E8CF50}" destId="{EB767317-5043-401F-83B9-AFD2300CEDD2}" srcOrd="0" destOrd="0" parTransId="{BA3EDA2B-FAE9-4D53-8896-B1271CC6C90A}" sibTransId="{91DF139C-8ED1-471B-A2BF-5D87C5D201C8}"/>
    <dgm:cxn modelId="{95E7D756-9C72-4629-A1E6-FE71EE8F920C}" type="presParOf" srcId="{F4896692-5862-4257-BA37-40076CE777A3}" destId="{E004B9E9-19EF-4ACD-B504-7840D3393BF5}" srcOrd="0" destOrd="0" presId="urn:microsoft.com/office/officeart/2005/8/layout/lProcess3"/>
    <dgm:cxn modelId="{CB263B80-B26F-4437-8F24-D9DA3260E127}" type="presParOf" srcId="{E004B9E9-19EF-4ACD-B504-7840D3393BF5}" destId="{512F9827-F8BA-4AF5-B9E8-D372CE079DE8}" srcOrd="0" destOrd="0" presId="urn:microsoft.com/office/officeart/2005/8/layout/lProcess3"/>
    <dgm:cxn modelId="{9F3BDFBF-8EFF-4ECD-A964-31739790EA5C}" type="presParOf" srcId="{E004B9E9-19EF-4ACD-B504-7840D3393BF5}" destId="{F4CE61F4-FC8B-4C4E-B47B-BCBC3C0305EA}" srcOrd="1" destOrd="0" presId="urn:microsoft.com/office/officeart/2005/8/layout/lProcess3"/>
    <dgm:cxn modelId="{3949DC34-6B2E-4F35-B452-BBFD263C0B24}" type="presParOf" srcId="{E004B9E9-19EF-4ACD-B504-7840D3393BF5}" destId="{BFE26456-040D-4DE6-B006-F7ECB263C943}" srcOrd="2" destOrd="0" presId="urn:microsoft.com/office/officeart/2005/8/layout/lProcess3"/>
    <dgm:cxn modelId="{9D1C38E6-BBA9-4E56-83B0-F39D81C2951C}" type="presParOf" srcId="{F4896692-5862-4257-BA37-40076CE777A3}" destId="{99C7AD6E-21FE-47F3-8F27-D7672EA2F09C}" srcOrd="1" destOrd="0" presId="urn:microsoft.com/office/officeart/2005/8/layout/lProcess3"/>
    <dgm:cxn modelId="{5AC6B801-65EE-4634-B989-A0AD6D933400}" type="presParOf" srcId="{F4896692-5862-4257-BA37-40076CE777A3}" destId="{2BC727FD-70B6-49BF-B63E-F5DCB0496D5F}" srcOrd="2" destOrd="0" presId="urn:microsoft.com/office/officeart/2005/8/layout/lProcess3"/>
    <dgm:cxn modelId="{6BA1BD7D-051B-480A-9195-4EA1649C2912}" type="presParOf" srcId="{2BC727FD-70B6-49BF-B63E-F5DCB0496D5F}" destId="{1077BECB-198D-4E71-A775-62B0E6707B5D}" srcOrd="0" destOrd="0" presId="urn:microsoft.com/office/officeart/2005/8/layout/lProcess3"/>
    <dgm:cxn modelId="{B68CCF94-6599-4649-BCD5-DF449CE9418A}" type="presParOf" srcId="{2BC727FD-70B6-49BF-B63E-F5DCB0496D5F}" destId="{74F818B3-D74E-4DAE-A98B-CDD8F2C3A3FF}" srcOrd="1" destOrd="0" presId="urn:microsoft.com/office/officeart/2005/8/layout/lProcess3"/>
    <dgm:cxn modelId="{3ABB8C69-F4CE-480D-A0B2-D6192B66BB21}" type="presParOf" srcId="{2BC727FD-70B6-49BF-B63E-F5DCB0496D5F}" destId="{756BB47D-44F1-45CA-815C-191492E15C46}" srcOrd="2" destOrd="0" presId="urn:microsoft.com/office/officeart/2005/8/layout/lProcess3"/>
    <dgm:cxn modelId="{B68B0413-4261-41F8-A399-BE3BFEF4B45B}" type="presParOf" srcId="{F4896692-5862-4257-BA37-40076CE777A3}" destId="{B0C8116E-E410-4F5B-9001-B128979DD1F8}" srcOrd="3" destOrd="0" presId="urn:microsoft.com/office/officeart/2005/8/layout/lProcess3"/>
    <dgm:cxn modelId="{2D833A11-A625-461D-A879-F50060BD3035}" type="presParOf" srcId="{F4896692-5862-4257-BA37-40076CE777A3}" destId="{A2BDCA97-B02A-47EF-8429-E0E2372CEA68}" srcOrd="4" destOrd="0" presId="urn:microsoft.com/office/officeart/2005/8/layout/lProcess3"/>
    <dgm:cxn modelId="{24A54799-CA26-4058-9080-C5B59223F1DD}" type="presParOf" srcId="{A2BDCA97-B02A-47EF-8429-E0E2372CEA68}" destId="{E1B9E845-9113-4EA6-AD4B-A3AF137F7960}" srcOrd="0" destOrd="0" presId="urn:microsoft.com/office/officeart/2005/8/layout/lProcess3"/>
    <dgm:cxn modelId="{242CB677-E7AE-4691-B28A-9062556E79AC}" type="presParOf" srcId="{A2BDCA97-B02A-47EF-8429-E0E2372CEA68}" destId="{81397B2C-6762-4201-A824-AA6F5F1EEC2D}" srcOrd="1" destOrd="0" presId="urn:microsoft.com/office/officeart/2005/8/layout/lProcess3"/>
    <dgm:cxn modelId="{FDFB2B67-8A85-4B88-9E3F-D0FEE0614B82}" type="presParOf" srcId="{A2BDCA97-B02A-47EF-8429-E0E2372CEA68}" destId="{327286B2-E777-474A-BB8F-28EE6D287E0C}" srcOrd="2" destOrd="0" presId="urn:microsoft.com/office/officeart/2005/8/layout/lProcess3"/>
    <dgm:cxn modelId="{74016C5A-20CD-4A73-885B-3444B9E801E2}" type="presParOf" srcId="{F4896692-5862-4257-BA37-40076CE777A3}" destId="{08B3AF73-070F-42C9-AC72-E0605D9FF90C}" srcOrd="5" destOrd="0" presId="urn:microsoft.com/office/officeart/2005/8/layout/lProcess3"/>
    <dgm:cxn modelId="{9439BCAB-FC93-4AE9-9700-8475E3BBB5A1}" type="presParOf" srcId="{F4896692-5862-4257-BA37-40076CE777A3}" destId="{54128FA6-2166-4DDD-9228-B4CC6AF92B2C}" srcOrd="6" destOrd="0" presId="urn:microsoft.com/office/officeart/2005/8/layout/lProcess3"/>
    <dgm:cxn modelId="{A5CDB0B6-F823-45BE-B4A5-266CCFB12EAB}" type="presParOf" srcId="{54128FA6-2166-4DDD-9228-B4CC6AF92B2C}" destId="{B9D738DF-C85C-4C1F-8B33-F0F0261FE5A1}" srcOrd="0" destOrd="0" presId="urn:microsoft.com/office/officeart/2005/8/layout/lProcess3"/>
    <dgm:cxn modelId="{A01342D8-C37E-41E5-BC20-2C3D80425A40}" type="presParOf" srcId="{54128FA6-2166-4DDD-9228-B4CC6AF92B2C}" destId="{26292A28-A5E8-4B38-B1C5-A5A54295E858}" srcOrd="1" destOrd="0" presId="urn:microsoft.com/office/officeart/2005/8/layout/lProcess3"/>
    <dgm:cxn modelId="{0006B125-911B-4E6E-A326-CF692E8451D7}" type="presParOf" srcId="{54128FA6-2166-4DDD-9228-B4CC6AF92B2C}" destId="{2EDB367A-FC6A-4988-9980-BF89FC10578C}" srcOrd="2" destOrd="0" presId="urn:microsoft.com/office/officeart/2005/8/layout/lProcess3"/>
    <dgm:cxn modelId="{52E75C7E-565F-4677-B4BB-D670EFFE3B7E}" type="presParOf" srcId="{F4896692-5862-4257-BA37-40076CE777A3}" destId="{D8368A2D-DCD2-4C28-8C6F-5C7B9712CDE9}" srcOrd="7" destOrd="0" presId="urn:microsoft.com/office/officeart/2005/8/layout/lProcess3"/>
    <dgm:cxn modelId="{BBC8EA8E-E776-401F-A7BC-3873B65C0D4F}" type="presParOf" srcId="{F4896692-5862-4257-BA37-40076CE777A3}" destId="{D8FC0588-776A-434A-85B2-E1001C5F0ABA}" srcOrd="8" destOrd="0" presId="urn:microsoft.com/office/officeart/2005/8/layout/lProcess3"/>
    <dgm:cxn modelId="{0C491130-B029-473C-B476-5B976F2C4B95}" type="presParOf" srcId="{D8FC0588-776A-434A-85B2-E1001C5F0ABA}" destId="{87A9C942-B11A-4B83-9390-689E24FBAF58}" srcOrd="0" destOrd="0" presId="urn:microsoft.com/office/officeart/2005/8/layout/lProcess3"/>
    <dgm:cxn modelId="{B81BADF7-F3D5-41F2-8AE3-56586E51E99B}" type="presParOf" srcId="{D8FC0588-776A-434A-85B2-E1001C5F0ABA}" destId="{44DB071C-622F-40FB-83C8-160A4A45C014}" srcOrd="1" destOrd="0" presId="urn:microsoft.com/office/officeart/2005/8/layout/lProcess3"/>
    <dgm:cxn modelId="{47B61C36-EF2A-469C-813F-02F688136786}" type="presParOf" srcId="{D8FC0588-776A-434A-85B2-E1001C5F0ABA}" destId="{9BD8CC4C-4BA5-4F7F-A833-1275C826FDE2}" srcOrd="2"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20722C-2C63-427B-81D8-FA8C85C48C64}" type="doc">
      <dgm:prSet loTypeId="urn:microsoft.com/office/officeart/2005/8/layout/cycle1" loCatId="cycle" qsTypeId="urn:microsoft.com/office/officeart/2005/8/quickstyle/simple1" qsCatId="simple" csTypeId="urn:microsoft.com/office/officeart/2005/8/colors/colorful4" csCatId="colorful" phldr="1"/>
      <dgm:spPr/>
    </dgm:pt>
    <dgm:pt modelId="{770C9903-0A4D-40D2-989B-C74A5903D7AA}">
      <dgm:prSet phldrT="[Texto]" custT="1"/>
      <dgm:spPr/>
      <dgm:t>
        <a:bodyPr/>
        <a:lstStyle/>
        <a:p>
          <a:r>
            <a:rPr lang="es-CO" sz="2800" dirty="0"/>
            <a:t>Enunciado</a:t>
          </a:r>
          <a:r>
            <a:rPr lang="es-CO" sz="2400" dirty="0"/>
            <a:t>r / hablante</a:t>
          </a:r>
        </a:p>
      </dgm:t>
    </dgm:pt>
    <dgm:pt modelId="{CEB7AB23-5683-4C53-A953-42D4978ACDBA}" type="parTrans" cxnId="{6A25A2B7-3E06-4F9F-A00B-93F1155D28BF}">
      <dgm:prSet/>
      <dgm:spPr/>
      <dgm:t>
        <a:bodyPr/>
        <a:lstStyle/>
        <a:p>
          <a:endParaRPr lang="es-CO"/>
        </a:p>
      </dgm:t>
    </dgm:pt>
    <dgm:pt modelId="{5A87902B-6805-4B4A-B9FF-66D270F533B9}" type="sibTrans" cxnId="{6A25A2B7-3E06-4F9F-A00B-93F1155D28BF}">
      <dgm:prSet/>
      <dgm:spPr/>
      <dgm:t>
        <a:bodyPr/>
        <a:lstStyle/>
        <a:p>
          <a:endParaRPr lang="es-CO"/>
        </a:p>
      </dgm:t>
    </dgm:pt>
    <dgm:pt modelId="{21E78D9E-9F78-4072-B44C-680A4F39319D}">
      <dgm:prSet phldrT="[Texto]" custT="1"/>
      <dgm:spPr/>
      <dgm:t>
        <a:bodyPr/>
        <a:lstStyle/>
        <a:p>
          <a:r>
            <a:rPr lang="es-CO" sz="2400" dirty="0"/>
            <a:t>Propósito comunicativo</a:t>
          </a:r>
        </a:p>
      </dgm:t>
    </dgm:pt>
    <dgm:pt modelId="{75665267-CE04-4A45-A49A-F27382E5AB2D}" type="parTrans" cxnId="{9A029699-54D8-4530-8F95-0092787A4E34}">
      <dgm:prSet/>
      <dgm:spPr/>
      <dgm:t>
        <a:bodyPr/>
        <a:lstStyle/>
        <a:p>
          <a:endParaRPr lang="es-CO"/>
        </a:p>
      </dgm:t>
    </dgm:pt>
    <dgm:pt modelId="{46E94298-CDD8-4C00-B6CB-D86FAE7F666F}" type="sibTrans" cxnId="{9A029699-54D8-4530-8F95-0092787A4E34}">
      <dgm:prSet/>
      <dgm:spPr/>
      <dgm:t>
        <a:bodyPr/>
        <a:lstStyle/>
        <a:p>
          <a:endParaRPr lang="es-CO"/>
        </a:p>
      </dgm:t>
    </dgm:pt>
    <dgm:pt modelId="{8A9C6DBA-641F-435E-B298-33A8D680303D}">
      <dgm:prSet phldrT="[Texto]" custT="1"/>
      <dgm:spPr/>
      <dgm:t>
        <a:bodyPr/>
        <a:lstStyle/>
        <a:p>
          <a:r>
            <a:rPr lang="es-CO" sz="2800" dirty="0"/>
            <a:t>Enunciatario / oyente</a:t>
          </a:r>
        </a:p>
      </dgm:t>
    </dgm:pt>
    <dgm:pt modelId="{4B2AD82C-9E1D-4EC0-9492-12BF0ED96C08}" type="parTrans" cxnId="{5613D976-4C68-4EE0-A9B8-C6961F4F65B6}">
      <dgm:prSet/>
      <dgm:spPr/>
      <dgm:t>
        <a:bodyPr/>
        <a:lstStyle/>
        <a:p>
          <a:endParaRPr lang="es-CO"/>
        </a:p>
      </dgm:t>
    </dgm:pt>
    <dgm:pt modelId="{BDE4E2D1-0742-497F-B335-164E2950E2B8}" type="sibTrans" cxnId="{5613D976-4C68-4EE0-A9B8-C6961F4F65B6}">
      <dgm:prSet/>
      <dgm:spPr/>
      <dgm:t>
        <a:bodyPr/>
        <a:lstStyle/>
        <a:p>
          <a:endParaRPr lang="es-CO"/>
        </a:p>
      </dgm:t>
    </dgm:pt>
    <dgm:pt modelId="{31D37B0F-0FCC-4D0E-8047-0416742BBA9F}">
      <dgm:prSet phldrT="[Texto]"/>
      <dgm:spPr/>
      <dgm:t>
        <a:bodyPr/>
        <a:lstStyle/>
        <a:p>
          <a:r>
            <a:rPr lang="es-CO" dirty="0"/>
            <a:t>Contexto</a:t>
          </a:r>
        </a:p>
      </dgm:t>
    </dgm:pt>
    <dgm:pt modelId="{C6B06238-4AD0-4F1F-A563-4D7E04E8E52F}" type="parTrans" cxnId="{377CC538-62CD-4B6A-87F4-6408DF8E024B}">
      <dgm:prSet/>
      <dgm:spPr/>
      <dgm:t>
        <a:bodyPr/>
        <a:lstStyle/>
        <a:p>
          <a:endParaRPr lang="es-CO"/>
        </a:p>
      </dgm:t>
    </dgm:pt>
    <dgm:pt modelId="{E88D99A2-2957-4176-A36F-80E99817B823}" type="sibTrans" cxnId="{377CC538-62CD-4B6A-87F4-6408DF8E024B}">
      <dgm:prSet/>
      <dgm:spPr/>
      <dgm:t>
        <a:bodyPr/>
        <a:lstStyle/>
        <a:p>
          <a:endParaRPr lang="es-CO"/>
        </a:p>
      </dgm:t>
    </dgm:pt>
    <dgm:pt modelId="{C7CCA0FC-F697-4854-8EE4-8F4B1E19C5C7}" type="pres">
      <dgm:prSet presAssocID="{1D20722C-2C63-427B-81D8-FA8C85C48C64}" presName="cycle" presStyleCnt="0">
        <dgm:presLayoutVars>
          <dgm:dir/>
          <dgm:resizeHandles val="exact"/>
        </dgm:presLayoutVars>
      </dgm:prSet>
      <dgm:spPr/>
    </dgm:pt>
    <dgm:pt modelId="{FA9EEF39-F8E0-441B-BC77-64A7EF700F09}" type="pres">
      <dgm:prSet presAssocID="{770C9903-0A4D-40D2-989B-C74A5903D7AA}" presName="dummy" presStyleCnt="0"/>
      <dgm:spPr/>
    </dgm:pt>
    <dgm:pt modelId="{CADBAFB6-DEDE-4B57-8C84-341F0DC5EA8F}" type="pres">
      <dgm:prSet presAssocID="{770C9903-0A4D-40D2-989B-C74A5903D7AA}" presName="node" presStyleLbl="revTx" presStyleIdx="0" presStyleCnt="4">
        <dgm:presLayoutVars>
          <dgm:bulletEnabled val="1"/>
        </dgm:presLayoutVars>
      </dgm:prSet>
      <dgm:spPr/>
    </dgm:pt>
    <dgm:pt modelId="{B784A2FF-E7A4-498E-86FE-8BCD259D49F0}" type="pres">
      <dgm:prSet presAssocID="{5A87902B-6805-4B4A-B9FF-66D270F533B9}" presName="sibTrans" presStyleLbl="node1" presStyleIdx="0" presStyleCnt="4"/>
      <dgm:spPr/>
    </dgm:pt>
    <dgm:pt modelId="{C82EECFC-A9A1-491A-B660-0852FD625152}" type="pres">
      <dgm:prSet presAssocID="{21E78D9E-9F78-4072-B44C-680A4F39319D}" presName="dummy" presStyleCnt="0"/>
      <dgm:spPr/>
    </dgm:pt>
    <dgm:pt modelId="{DE547C0C-C35D-4AEE-8ED3-FF888EA916D3}" type="pres">
      <dgm:prSet presAssocID="{21E78D9E-9F78-4072-B44C-680A4F39319D}" presName="node" presStyleLbl="revTx" presStyleIdx="1" presStyleCnt="4">
        <dgm:presLayoutVars>
          <dgm:bulletEnabled val="1"/>
        </dgm:presLayoutVars>
      </dgm:prSet>
      <dgm:spPr/>
    </dgm:pt>
    <dgm:pt modelId="{17CE9152-528F-40EA-8282-D8237E761F08}" type="pres">
      <dgm:prSet presAssocID="{46E94298-CDD8-4C00-B6CB-D86FAE7F666F}" presName="sibTrans" presStyleLbl="node1" presStyleIdx="1" presStyleCnt="4"/>
      <dgm:spPr/>
    </dgm:pt>
    <dgm:pt modelId="{20CFF9A7-F0E6-478A-94C2-CB054F4311FF}" type="pres">
      <dgm:prSet presAssocID="{8A9C6DBA-641F-435E-B298-33A8D680303D}" presName="dummy" presStyleCnt="0"/>
      <dgm:spPr/>
    </dgm:pt>
    <dgm:pt modelId="{2FB65F4E-84B2-4A62-9504-D37F747B4532}" type="pres">
      <dgm:prSet presAssocID="{8A9C6DBA-641F-435E-B298-33A8D680303D}" presName="node" presStyleLbl="revTx" presStyleIdx="2" presStyleCnt="4">
        <dgm:presLayoutVars>
          <dgm:bulletEnabled val="1"/>
        </dgm:presLayoutVars>
      </dgm:prSet>
      <dgm:spPr/>
    </dgm:pt>
    <dgm:pt modelId="{87237297-F587-45FF-B8D1-617A241D1AAC}" type="pres">
      <dgm:prSet presAssocID="{BDE4E2D1-0742-497F-B335-164E2950E2B8}" presName="sibTrans" presStyleLbl="node1" presStyleIdx="2" presStyleCnt="4"/>
      <dgm:spPr/>
    </dgm:pt>
    <dgm:pt modelId="{31E0E423-3095-44A4-A8C6-9AC6A09F76AF}" type="pres">
      <dgm:prSet presAssocID="{31D37B0F-0FCC-4D0E-8047-0416742BBA9F}" presName="dummy" presStyleCnt="0"/>
      <dgm:spPr/>
    </dgm:pt>
    <dgm:pt modelId="{0BF79DB9-E136-4B64-96F2-319E26D93B4A}" type="pres">
      <dgm:prSet presAssocID="{31D37B0F-0FCC-4D0E-8047-0416742BBA9F}" presName="node" presStyleLbl="revTx" presStyleIdx="3" presStyleCnt="4">
        <dgm:presLayoutVars>
          <dgm:bulletEnabled val="1"/>
        </dgm:presLayoutVars>
      </dgm:prSet>
      <dgm:spPr/>
    </dgm:pt>
    <dgm:pt modelId="{B71C3B14-ACC3-471C-9AE6-1F0B0150E845}" type="pres">
      <dgm:prSet presAssocID="{E88D99A2-2957-4176-A36F-80E99817B823}" presName="sibTrans" presStyleLbl="node1" presStyleIdx="3" presStyleCnt="4"/>
      <dgm:spPr/>
    </dgm:pt>
  </dgm:ptLst>
  <dgm:cxnLst>
    <dgm:cxn modelId="{C214B802-19B5-4D55-9DD6-62371C064843}" type="presOf" srcId="{E88D99A2-2957-4176-A36F-80E99817B823}" destId="{B71C3B14-ACC3-471C-9AE6-1F0B0150E845}" srcOrd="0" destOrd="0" presId="urn:microsoft.com/office/officeart/2005/8/layout/cycle1"/>
    <dgm:cxn modelId="{377CC538-62CD-4B6A-87F4-6408DF8E024B}" srcId="{1D20722C-2C63-427B-81D8-FA8C85C48C64}" destId="{31D37B0F-0FCC-4D0E-8047-0416742BBA9F}" srcOrd="3" destOrd="0" parTransId="{C6B06238-4AD0-4F1F-A563-4D7E04E8E52F}" sibTransId="{E88D99A2-2957-4176-A36F-80E99817B823}"/>
    <dgm:cxn modelId="{33DD165D-DF7B-4354-AF14-E4E5A335EAC0}" type="presOf" srcId="{8A9C6DBA-641F-435E-B298-33A8D680303D}" destId="{2FB65F4E-84B2-4A62-9504-D37F747B4532}" srcOrd="0" destOrd="0" presId="urn:microsoft.com/office/officeart/2005/8/layout/cycle1"/>
    <dgm:cxn modelId="{EDD0C145-A000-4C53-8633-28D06A0AB1DC}" type="presOf" srcId="{21E78D9E-9F78-4072-B44C-680A4F39319D}" destId="{DE547C0C-C35D-4AEE-8ED3-FF888EA916D3}" srcOrd="0" destOrd="0" presId="urn:microsoft.com/office/officeart/2005/8/layout/cycle1"/>
    <dgm:cxn modelId="{5613D976-4C68-4EE0-A9B8-C6961F4F65B6}" srcId="{1D20722C-2C63-427B-81D8-FA8C85C48C64}" destId="{8A9C6DBA-641F-435E-B298-33A8D680303D}" srcOrd="2" destOrd="0" parTransId="{4B2AD82C-9E1D-4EC0-9492-12BF0ED96C08}" sibTransId="{BDE4E2D1-0742-497F-B335-164E2950E2B8}"/>
    <dgm:cxn modelId="{9A029699-54D8-4530-8F95-0092787A4E34}" srcId="{1D20722C-2C63-427B-81D8-FA8C85C48C64}" destId="{21E78D9E-9F78-4072-B44C-680A4F39319D}" srcOrd="1" destOrd="0" parTransId="{75665267-CE04-4A45-A49A-F27382E5AB2D}" sibTransId="{46E94298-CDD8-4C00-B6CB-D86FAE7F666F}"/>
    <dgm:cxn modelId="{430FF499-070B-49E2-B934-1F1D66227527}" type="presOf" srcId="{1D20722C-2C63-427B-81D8-FA8C85C48C64}" destId="{C7CCA0FC-F697-4854-8EE4-8F4B1E19C5C7}" srcOrd="0" destOrd="0" presId="urn:microsoft.com/office/officeart/2005/8/layout/cycle1"/>
    <dgm:cxn modelId="{9A0201A3-5BDE-4006-8162-3DAF896BD520}" type="presOf" srcId="{770C9903-0A4D-40D2-989B-C74A5903D7AA}" destId="{CADBAFB6-DEDE-4B57-8C84-341F0DC5EA8F}" srcOrd="0" destOrd="0" presId="urn:microsoft.com/office/officeart/2005/8/layout/cycle1"/>
    <dgm:cxn modelId="{9C6CADA9-9C25-4086-AB02-A096CEB229C9}" type="presOf" srcId="{BDE4E2D1-0742-497F-B335-164E2950E2B8}" destId="{87237297-F587-45FF-B8D1-617A241D1AAC}" srcOrd="0" destOrd="0" presId="urn:microsoft.com/office/officeart/2005/8/layout/cycle1"/>
    <dgm:cxn modelId="{6A25A2B7-3E06-4F9F-A00B-93F1155D28BF}" srcId="{1D20722C-2C63-427B-81D8-FA8C85C48C64}" destId="{770C9903-0A4D-40D2-989B-C74A5903D7AA}" srcOrd="0" destOrd="0" parTransId="{CEB7AB23-5683-4C53-A953-42D4978ACDBA}" sibTransId="{5A87902B-6805-4B4A-B9FF-66D270F533B9}"/>
    <dgm:cxn modelId="{695969CD-0D17-42B1-A0EA-C8D8E27F3E7B}" type="presOf" srcId="{5A87902B-6805-4B4A-B9FF-66D270F533B9}" destId="{B784A2FF-E7A4-498E-86FE-8BCD259D49F0}" srcOrd="0" destOrd="0" presId="urn:microsoft.com/office/officeart/2005/8/layout/cycle1"/>
    <dgm:cxn modelId="{D9C4FDF5-B009-41B1-AD0D-5096F7330E59}" type="presOf" srcId="{31D37B0F-0FCC-4D0E-8047-0416742BBA9F}" destId="{0BF79DB9-E136-4B64-96F2-319E26D93B4A}" srcOrd="0" destOrd="0" presId="urn:microsoft.com/office/officeart/2005/8/layout/cycle1"/>
    <dgm:cxn modelId="{259777FF-1A4A-41AD-854C-6812C6A75461}" type="presOf" srcId="{46E94298-CDD8-4C00-B6CB-D86FAE7F666F}" destId="{17CE9152-528F-40EA-8282-D8237E761F08}" srcOrd="0" destOrd="0" presId="urn:microsoft.com/office/officeart/2005/8/layout/cycle1"/>
    <dgm:cxn modelId="{3B747779-BC7A-4A3F-BDA4-DC086E68400D}" type="presParOf" srcId="{C7CCA0FC-F697-4854-8EE4-8F4B1E19C5C7}" destId="{FA9EEF39-F8E0-441B-BC77-64A7EF700F09}" srcOrd="0" destOrd="0" presId="urn:microsoft.com/office/officeart/2005/8/layout/cycle1"/>
    <dgm:cxn modelId="{7B0EBB1D-AADC-42E8-AD4D-7F7784A604AF}" type="presParOf" srcId="{C7CCA0FC-F697-4854-8EE4-8F4B1E19C5C7}" destId="{CADBAFB6-DEDE-4B57-8C84-341F0DC5EA8F}" srcOrd="1" destOrd="0" presId="urn:microsoft.com/office/officeart/2005/8/layout/cycle1"/>
    <dgm:cxn modelId="{E7C4E813-1B8F-4810-BBF7-E40FD19F11D4}" type="presParOf" srcId="{C7CCA0FC-F697-4854-8EE4-8F4B1E19C5C7}" destId="{B784A2FF-E7A4-498E-86FE-8BCD259D49F0}" srcOrd="2" destOrd="0" presId="urn:microsoft.com/office/officeart/2005/8/layout/cycle1"/>
    <dgm:cxn modelId="{A276633B-A93F-4BE1-967C-9F6001475EA7}" type="presParOf" srcId="{C7CCA0FC-F697-4854-8EE4-8F4B1E19C5C7}" destId="{C82EECFC-A9A1-491A-B660-0852FD625152}" srcOrd="3" destOrd="0" presId="urn:microsoft.com/office/officeart/2005/8/layout/cycle1"/>
    <dgm:cxn modelId="{28FB30B5-22D8-4BD2-97CE-B1B4D4C1A8F4}" type="presParOf" srcId="{C7CCA0FC-F697-4854-8EE4-8F4B1E19C5C7}" destId="{DE547C0C-C35D-4AEE-8ED3-FF888EA916D3}" srcOrd="4" destOrd="0" presId="urn:microsoft.com/office/officeart/2005/8/layout/cycle1"/>
    <dgm:cxn modelId="{D7C71552-5F68-4FE9-9A0B-5C7BC838B8CC}" type="presParOf" srcId="{C7CCA0FC-F697-4854-8EE4-8F4B1E19C5C7}" destId="{17CE9152-528F-40EA-8282-D8237E761F08}" srcOrd="5" destOrd="0" presId="urn:microsoft.com/office/officeart/2005/8/layout/cycle1"/>
    <dgm:cxn modelId="{61C14BA1-9F96-4BF1-BCEA-233B42F3F9E1}" type="presParOf" srcId="{C7CCA0FC-F697-4854-8EE4-8F4B1E19C5C7}" destId="{20CFF9A7-F0E6-478A-94C2-CB054F4311FF}" srcOrd="6" destOrd="0" presId="urn:microsoft.com/office/officeart/2005/8/layout/cycle1"/>
    <dgm:cxn modelId="{645F301A-720A-4536-BE00-25E1ECD13C87}" type="presParOf" srcId="{C7CCA0FC-F697-4854-8EE4-8F4B1E19C5C7}" destId="{2FB65F4E-84B2-4A62-9504-D37F747B4532}" srcOrd="7" destOrd="0" presId="urn:microsoft.com/office/officeart/2005/8/layout/cycle1"/>
    <dgm:cxn modelId="{9A71BA8C-24F8-4C2A-AC62-3E9C3AE5B60A}" type="presParOf" srcId="{C7CCA0FC-F697-4854-8EE4-8F4B1E19C5C7}" destId="{87237297-F587-45FF-B8D1-617A241D1AAC}" srcOrd="8" destOrd="0" presId="urn:microsoft.com/office/officeart/2005/8/layout/cycle1"/>
    <dgm:cxn modelId="{EF5BE6B6-CACF-4981-A3ED-52D3128E6DD6}" type="presParOf" srcId="{C7CCA0FC-F697-4854-8EE4-8F4B1E19C5C7}" destId="{31E0E423-3095-44A4-A8C6-9AC6A09F76AF}" srcOrd="9" destOrd="0" presId="urn:microsoft.com/office/officeart/2005/8/layout/cycle1"/>
    <dgm:cxn modelId="{AE62E728-8CCE-4A6A-B9A4-700A4B38931B}" type="presParOf" srcId="{C7CCA0FC-F697-4854-8EE4-8F4B1E19C5C7}" destId="{0BF79DB9-E136-4B64-96F2-319E26D93B4A}" srcOrd="10" destOrd="0" presId="urn:microsoft.com/office/officeart/2005/8/layout/cycle1"/>
    <dgm:cxn modelId="{BF58BB1F-7C1E-4B24-A5A3-D3AE8D417CB6}" type="presParOf" srcId="{C7CCA0FC-F697-4854-8EE4-8F4B1E19C5C7}" destId="{B71C3B14-ACC3-471C-9AE6-1F0B0150E845}" srcOrd="11"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5B7725-9D28-4E2B-B6D0-F9B591998C9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CO"/>
        </a:p>
      </dgm:t>
    </dgm:pt>
    <dgm:pt modelId="{B132E865-9551-4C45-BEBD-F69046948B70}">
      <dgm:prSet phldrT="[Texto]" custT="1"/>
      <dgm:spPr/>
      <dgm:t>
        <a:bodyPr/>
        <a:lstStyle/>
        <a:p>
          <a:pPr>
            <a:buFont typeface="Arial" panose="020B0604020202020204" pitchFamily="34" charset="0"/>
            <a:buChar char="•"/>
          </a:pPr>
          <a:r>
            <a:rPr lang="es-ES" sz="2400" i="1" dirty="0">
              <a:effectLst>
                <a:outerShdw blurRad="38100" dist="38100" dir="2700000" algn="tl">
                  <a:srgbClr val="000000">
                    <a:alpha val="43137"/>
                  </a:srgbClr>
                </a:outerShdw>
              </a:effectLst>
            </a:rPr>
            <a:t>Unidad mínima con sentido</a:t>
          </a:r>
        </a:p>
        <a:p>
          <a:pPr>
            <a:buFont typeface="Arial" panose="020B0604020202020204" pitchFamily="34" charset="0"/>
            <a:buChar char="•"/>
          </a:pPr>
          <a:r>
            <a:rPr lang="es-ES" sz="2400" dirty="0"/>
            <a:t>“Enunciado ya sea gráfico o fónico que nos permite visualizar las palabras que escuchamos y que es utilizado para manifestar el proceso lingüístico” (</a:t>
          </a:r>
          <a:r>
            <a:rPr lang="es-ES" sz="2400" dirty="0" err="1"/>
            <a:t>Greimas</a:t>
          </a:r>
          <a:r>
            <a:rPr lang="es-ES" sz="2400" dirty="0"/>
            <a:t>)</a:t>
          </a:r>
          <a:endParaRPr lang="es-CO" sz="2400" dirty="0"/>
        </a:p>
      </dgm:t>
    </dgm:pt>
    <dgm:pt modelId="{D02FE21C-8854-47B2-AC8B-D27D6CB31BC1}" type="parTrans" cxnId="{F9189686-7569-480F-9F6B-1973A242A569}">
      <dgm:prSet/>
      <dgm:spPr/>
      <dgm:t>
        <a:bodyPr/>
        <a:lstStyle/>
        <a:p>
          <a:endParaRPr lang="es-CO"/>
        </a:p>
      </dgm:t>
    </dgm:pt>
    <dgm:pt modelId="{65A23FDF-4602-419D-9577-635EEE5FF67C}" type="sibTrans" cxnId="{F9189686-7569-480F-9F6B-1973A242A569}">
      <dgm:prSet/>
      <dgm:spPr/>
      <dgm:t>
        <a:bodyPr/>
        <a:lstStyle/>
        <a:p>
          <a:endParaRPr lang="es-CO"/>
        </a:p>
      </dgm:t>
    </dgm:pt>
    <dgm:pt modelId="{A2060F91-877F-482D-B325-68E89D422512}">
      <dgm:prSet phldrT="[Texto]"/>
      <dgm:spPr/>
      <dgm:t>
        <a:bodyPr/>
        <a:lstStyle/>
        <a:p>
          <a:r>
            <a:rPr lang="es-ES" i="1" dirty="0">
              <a:effectLst>
                <a:outerShdw blurRad="38100" dist="38100" dir="2700000" algn="tl">
                  <a:srgbClr val="000000">
                    <a:alpha val="43137"/>
                  </a:srgbClr>
                </a:outerShdw>
              </a:effectLst>
            </a:rPr>
            <a:t>Condiciones de textualidad: </a:t>
          </a:r>
          <a:r>
            <a:rPr lang="es-ES" dirty="0"/>
            <a:t>cohesión, coherencia, significado, progresividad, intencionalidad, adecuación.</a:t>
          </a:r>
          <a:endParaRPr lang="es-CO" dirty="0"/>
        </a:p>
      </dgm:t>
    </dgm:pt>
    <dgm:pt modelId="{AC45961C-451E-47C1-88C9-2BC6D625A2D0}" type="parTrans" cxnId="{CB53CD5D-73D5-4786-A5A2-DE3EE63AC0B0}">
      <dgm:prSet/>
      <dgm:spPr/>
      <dgm:t>
        <a:bodyPr/>
        <a:lstStyle/>
        <a:p>
          <a:endParaRPr lang="es-CO"/>
        </a:p>
      </dgm:t>
    </dgm:pt>
    <dgm:pt modelId="{1CD624DB-1A8F-443E-8DAE-22BC96499532}" type="sibTrans" cxnId="{CB53CD5D-73D5-4786-A5A2-DE3EE63AC0B0}">
      <dgm:prSet/>
      <dgm:spPr/>
      <dgm:t>
        <a:bodyPr/>
        <a:lstStyle/>
        <a:p>
          <a:endParaRPr lang="es-CO"/>
        </a:p>
      </dgm:t>
    </dgm:pt>
    <dgm:pt modelId="{8DA23B5A-BD3C-48BF-A7D2-53CE9EDBB2AB}">
      <dgm:prSet phldrT="[Texto]"/>
      <dgm:spPr/>
      <dgm:t>
        <a:bodyPr/>
        <a:lstStyle/>
        <a:p>
          <a:r>
            <a:rPr lang="es-ES" i="1" dirty="0">
              <a:effectLst>
                <a:outerShdw blurRad="38100" dist="38100" dir="2700000" algn="tl">
                  <a:srgbClr val="000000">
                    <a:alpha val="43137"/>
                  </a:srgbClr>
                </a:outerShdw>
              </a:effectLst>
            </a:rPr>
            <a:t>Tipos</a:t>
          </a:r>
          <a:r>
            <a:rPr lang="es-ES" dirty="0">
              <a:effectLst>
                <a:outerShdw blurRad="38100" dist="38100" dir="2700000" algn="tl">
                  <a:srgbClr val="000000">
                    <a:alpha val="43137"/>
                  </a:srgbClr>
                </a:outerShdw>
              </a:effectLst>
            </a:rPr>
            <a:t>:</a:t>
          </a:r>
          <a:r>
            <a:rPr lang="es-ES" dirty="0"/>
            <a:t> narrativos, descriptivos, argumentativos, explicativos, expositivos, informativos, predictivos, instructivos</a:t>
          </a:r>
          <a:endParaRPr lang="es-CO" dirty="0"/>
        </a:p>
      </dgm:t>
    </dgm:pt>
    <dgm:pt modelId="{0C7A73B6-4163-46B7-87F1-A50F0DF6956D}" type="parTrans" cxnId="{FC7F9D90-7CA6-4E85-A992-8543EA494DBA}">
      <dgm:prSet/>
      <dgm:spPr/>
      <dgm:t>
        <a:bodyPr/>
        <a:lstStyle/>
        <a:p>
          <a:endParaRPr lang="es-CO"/>
        </a:p>
      </dgm:t>
    </dgm:pt>
    <dgm:pt modelId="{639BB9DB-8E16-4794-8581-67EF6594F709}" type="sibTrans" cxnId="{FC7F9D90-7CA6-4E85-A992-8543EA494DBA}">
      <dgm:prSet/>
      <dgm:spPr/>
      <dgm:t>
        <a:bodyPr/>
        <a:lstStyle/>
        <a:p>
          <a:endParaRPr lang="es-CO"/>
        </a:p>
      </dgm:t>
    </dgm:pt>
    <dgm:pt modelId="{C68397FE-200A-4682-9113-E66E7A0C1C28}" type="pres">
      <dgm:prSet presAssocID="{095B7725-9D28-4E2B-B6D0-F9B591998C94}" presName="diagram" presStyleCnt="0">
        <dgm:presLayoutVars>
          <dgm:dir/>
          <dgm:resizeHandles val="exact"/>
        </dgm:presLayoutVars>
      </dgm:prSet>
      <dgm:spPr/>
    </dgm:pt>
    <dgm:pt modelId="{755AB75D-04A3-4A78-AA8D-5AB3D74B4165}" type="pres">
      <dgm:prSet presAssocID="{B132E865-9551-4C45-BEBD-F69046948B70}" presName="node" presStyleLbl="node1" presStyleIdx="0" presStyleCnt="3" custScaleX="106262" custScaleY="104495" custLinFactNeighborX="34675" custLinFactNeighborY="2702">
        <dgm:presLayoutVars>
          <dgm:bulletEnabled val="1"/>
        </dgm:presLayoutVars>
      </dgm:prSet>
      <dgm:spPr/>
    </dgm:pt>
    <dgm:pt modelId="{6AA588DF-F945-40ED-B86A-C8CDC4DAD930}" type="pres">
      <dgm:prSet presAssocID="{65A23FDF-4602-419D-9577-635EEE5FF67C}" presName="sibTrans" presStyleCnt="0"/>
      <dgm:spPr/>
    </dgm:pt>
    <dgm:pt modelId="{F2FFC5DD-4BB1-4E50-A65A-B2CDB81EB906}" type="pres">
      <dgm:prSet presAssocID="{A2060F91-877F-482D-B325-68E89D422512}" presName="node" presStyleLbl="node1" presStyleIdx="1" presStyleCnt="3">
        <dgm:presLayoutVars>
          <dgm:bulletEnabled val="1"/>
        </dgm:presLayoutVars>
      </dgm:prSet>
      <dgm:spPr/>
    </dgm:pt>
    <dgm:pt modelId="{8FE24F90-0D8A-476A-BE6D-38F69FB65DF8}" type="pres">
      <dgm:prSet presAssocID="{1CD624DB-1A8F-443E-8DAE-22BC96499532}" presName="sibTrans" presStyleCnt="0"/>
      <dgm:spPr/>
    </dgm:pt>
    <dgm:pt modelId="{BD8C40DA-EBCF-4C80-A7EA-426DDE67F33E}" type="pres">
      <dgm:prSet presAssocID="{8DA23B5A-BD3C-48BF-A7D2-53CE9EDBB2AB}" presName="node" presStyleLbl="node1" presStyleIdx="2" presStyleCnt="3" custLinFactNeighborX="31241" custLinFactNeighborY="-2948">
        <dgm:presLayoutVars>
          <dgm:bulletEnabled val="1"/>
        </dgm:presLayoutVars>
      </dgm:prSet>
      <dgm:spPr/>
    </dgm:pt>
  </dgm:ptLst>
  <dgm:cxnLst>
    <dgm:cxn modelId="{C07B5E31-438B-454D-90DB-9ED7B030CA11}" type="presOf" srcId="{A2060F91-877F-482D-B325-68E89D422512}" destId="{F2FFC5DD-4BB1-4E50-A65A-B2CDB81EB906}" srcOrd="0" destOrd="0" presId="urn:microsoft.com/office/officeart/2005/8/layout/default"/>
    <dgm:cxn modelId="{CB53CD5D-73D5-4786-A5A2-DE3EE63AC0B0}" srcId="{095B7725-9D28-4E2B-B6D0-F9B591998C94}" destId="{A2060F91-877F-482D-B325-68E89D422512}" srcOrd="1" destOrd="0" parTransId="{AC45961C-451E-47C1-88C9-2BC6D625A2D0}" sibTransId="{1CD624DB-1A8F-443E-8DAE-22BC96499532}"/>
    <dgm:cxn modelId="{6E871165-04E1-4BB6-B7FF-46E76FD83494}" type="presOf" srcId="{095B7725-9D28-4E2B-B6D0-F9B591998C94}" destId="{C68397FE-200A-4682-9113-E66E7A0C1C28}" srcOrd="0" destOrd="0" presId="urn:microsoft.com/office/officeart/2005/8/layout/default"/>
    <dgm:cxn modelId="{5DBBE266-E025-4343-8201-705B3F6AED33}" type="presOf" srcId="{B132E865-9551-4C45-BEBD-F69046948B70}" destId="{755AB75D-04A3-4A78-AA8D-5AB3D74B4165}" srcOrd="0" destOrd="0" presId="urn:microsoft.com/office/officeart/2005/8/layout/default"/>
    <dgm:cxn modelId="{F9189686-7569-480F-9F6B-1973A242A569}" srcId="{095B7725-9D28-4E2B-B6D0-F9B591998C94}" destId="{B132E865-9551-4C45-BEBD-F69046948B70}" srcOrd="0" destOrd="0" parTransId="{D02FE21C-8854-47B2-AC8B-D27D6CB31BC1}" sibTransId="{65A23FDF-4602-419D-9577-635EEE5FF67C}"/>
    <dgm:cxn modelId="{45EE0C8E-0E7F-45A8-B177-D37C8C04CC14}" type="presOf" srcId="{8DA23B5A-BD3C-48BF-A7D2-53CE9EDBB2AB}" destId="{BD8C40DA-EBCF-4C80-A7EA-426DDE67F33E}" srcOrd="0" destOrd="0" presId="urn:microsoft.com/office/officeart/2005/8/layout/default"/>
    <dgm:cxn modelId="{FC7F9D90-7CA6-4E85-A992-8543EA494DBA}" srcId="{095B7725-9D28-4E2B-B6D0-F9B591998C94}" destId="{8DA23B5A-BD3C-48BF-A7D2-53CE9EDBB2AB}" srcOrd="2" destOrd="0" parTransId="{0C7A73B6-4163-46B7-87F1-A50F0DF6956D}" sibTransId="{639BB9DB-8E16-4794-8581-67EF6594F709}"/>
    <dgm:cxn modelId="{AC4927CA-72FB-4A08-91D3-62A851BFD623}" type="presParOf" srcId="{C68397FE-200A-4682-9113-E66E7A0C1C28}" destId="{755AB75D-04A3-4A78-AA8D-5AB3D74B4165}" srcOrd="0" destOrd="0" presId="urn:microsoft.com/office/officeart/2005/8/layout/default"/>
    <dgm:cxn modelId="{EB08C616-FD37-47D6-ABD2-EA47C7583AE7}" type="presParOf" srcId="{C68397FE-200A-4682-9113-E66E7A0C1C28}" destId="{6AA588DF-F945-40ED-B86A-C8CDC4DAD930}" srcOrd="1" destOrd="0" presId="urn:microsoft.com/office/officeart/2005/8/layout/default"/>
    <dgm:cxn modelId="{7EE93428-693E-4DDB-9D8E-0524DEE20036}" type="presParOf" srcId="{C68397FE-200A-4682-9113-E66E7A0C1C28}" destId="{F2FFC5DD-4BB1-4E50-A65A-B2CDB81EB906}" srcOrd="2" destOrd="0" presId="urn:microsoft.com/office/officeart/2005/8/layout/default"/>
    <dgm:cxn modelId="{FE9DEBAB-26BA-42AB-8A41-45AF25ACF621}" type="presParOf" srcId="{C68397FE-200A-4682-9113-E66E7A0C1C28}" destId="{8FE24F90-0D8A-476A-BE6D-38F69FB65DF8}" srcOrd="3" destOrd="0" presId="urn:microsoft.com/office/officeart/2005/8/layout/default"/>
    <dgm:cxn modelId="{71A6638C-A66F-4BAB-8E9A-3B7C8FB884AD}" type="presParOf" srcId="{C68397FE-200A-4682-9113-E66E7A0C1C28}" destId="{BD8C40DA-EBCF-4C80-A7EA-426DDE67F33E}" srcOrd="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72B45A-7392-4351-AA18-C684852182FC}" type="doc">
      <dgm:prSet loTypeId="urn:microsoft.com/office/officeart/2005/8/layout/process4" loCatId="list" qsTypeId="urn:microsoft.com/office/officeart/2005/8/quickstyle/simple3" qsCatId="simple" csTypeId="urn:microsoft.com/office/officeart/2005/8/colors/accent1_2" csCatId="accent1" phldr="1"/>
      <dgm:spPr/>
      <dgm:t>
        <a:bodyPr/>
        <a:lstStyle/>
        <a:p>
          <a:endParaRPr lang="es-CO"/>
        </a:p>
      </dgm:t>
    </dgm:pt>
    <dgm:pt modelId="{35EA1E93-5D1B-45D3-B856-40B54474F143}">
      <dgm:prSet custT="1"/>
      <dgm:spPr/>
      <dgm:t>
        <a:bodyPr/>
        <a:lstStyle/>
        <a:p>
          <a:r>
            <a:rPr lang="es-CO" sz="2400" dirty="0">
              <a:hlinkClick xmlns:r="http://schemas.openxmlformats.org/officeDocument/2006/relationships" r:id="rId1" action="ppaction://hlinksldjump"/>
            </a:rPr>
            <a:t>Introducción</a:t>
          </a:r>
          <a:endParaRPr lang="es-CO" sz="2400" dirty="0"/>
        </a:p>
      </dgm:t>
    </dgm:pt>
    <dgm:pt modelId="{92D52EFF-E6AE-413A-ACED-80F8209B6FF2}" type="parTrans" cxnId="{201FF585-74C7-4176-A91F-14B3339A920B}">
      <dgm:prSet/>
      <dgm:spPr/>
      <dgm:t>
        <a:bodyPr/>
        <a:lstStyle/>
        <a:p>
          <a:endParaRPr lang="es-CO"/>
        </a:p>
      </dgm:t>
    </dgm:pt>
    <dgm:pt modelId="{DFBA4CC7-F8A8-42CD-BA3D-5BA8110418C1}" type="sibTrans" cxnId="{201FF585-74C7-4176-A91F-14B3339A920B}">
      <dgm:prSet/>
      <dgm:spPr/>
      <dgm:t>
        <a:bodyPr/>
        <a:lstStyle/>
        <a:p>
          <a:endParaRPr lang="es-CO"/>
        </a:p>
      </dgm:t>
    </dgm:pt>
    <dgm:pt modelId="{61B43F9D-A27C-4D24-8A06-47AC3AF02C7A}">
      <dgm:prSet custT="1"/>
      <dgm:spPr/>
      <dgm:t>
        <a:bodyPr/>
        <a:lstStyle/>
        <a:p>
          <a:r>
            <a:rPr lang="es-CO" sz="2400" dirty="0">
              <a:hlinkClick xmlns:r="http://schemas.openxmlformats.org/officeDocument/2006/relationships" r:id="rId2" action="ppaction://hlinksldjump"/>
            </a:rPr>
            <a:t>Resumen</a:t>
          </a:r>
          <a:endParaRPr lang="es-CO" sz="2400" dirty="0"/>
        </a:p>
      </dgm:t>
    </dgm:pt>
    <dgm:pt modelId="{C67A219D-D1B7-49EC-AAB4-0E73C33BCF19}" type="parTrans" cxnId="{F18BF217-FE93-43C0-B5FA-AFC0DB99A696}">
      <dgm:prSet/>
      <dgm:spPr/>
      <dgm:t>
        <a:bodyPr/>
        <a:lstStyle/>
        <a:p>
          <a:endParaRPr lang="es-CO"/>
        </a:p>
      </dgm:t>
    </dgm:pt>
    <dgm:pt modelId="{97652C8A-DAD0-45E5-AB43-2F9967BA5CDC}" type="sibTrans" cxnId="{F18BF217-FE93-43C0-B5FA-AFC0DB99A696}">
      <dgm:prSet/>
      <dgm:spPr/>
      <dgm:t>
        <a:bodyPr/>
        <a:lstStyle/>
        <a:p>
          <a:endParaRPr lang="es-CO"/>
        </a:p>
      </dgm:t>
    </dgm:pt>
    <dgm:pt modelId="{1B09817A-6C20-4232-9A40-E18C153E54AB}">
      <dgm:prSet custT="1"/>
      <dgm:spPr/>
      <dgm:t>
        <a:bodyPr/>
        <a:lstStyle/>
        <a:p>
          <a:r>
            <a:rPr lang="es-CO" sz="2400" dirty="0">
              <a:hlinkClick xmlns:r="http://schemas.openxmlformats.org/officeDocument/2006/relationships" r:id="rId3" action="ppaction://hlinksldjump"/>
            </a:rPr>
            <a:t>Desarrollo: textos discontinuos (organizadores gráficos) y textos continuos o explicativos</a:t>
          </a:r>
          <a:endParaRPr lang="es-CO" sz="2400" dirty="0"/>
        </a:p>
      </dgm:t>
    </dgm:pt>
    <dgm:pt modelId="{C80B375E-678E-4CEB-B38F-D220FA390AC3}" type="parTrans" cxnId="{6B28200F-203B-49DA-A404-9DF6D0F521C8}">
      <dgm:prSet/>
      <dgm:spPr/>
      <dgm:t>
        <a:bodyPr/>
        <a:lstStyle/>
        <a:p>
          <a:endParaRPr lang="es-CO"/>
        </a:p>
      </dgm:t>
    </dgm:pt>
    <dgm:pt modelId="{A4C09D87-05F6-4C89-A307-A26050CAC5C5}" type="sibTrans" cxnId="{6B28200F-203B-49DA-A404-9DF6D0F521C8}">
      <dgm:prSet/>
      <dgm:spPr/>
      <dgm:t>
        <a:bodyPr/>
        <a:lstStyle/>
        <a:p>
          <a:endParaRPr lang="es-CO"/>
        </a:p>
      </dgm:t>
    </dgm:pt>
    <dgm:pt modelId="{2D3E044C-8B35-40DD-9609-5D8F14FA2F50}">
      <dgm:prSet custT="1"/>
      <dgm:spPr/>
      <dgm:t>
        <a:bodyPr/>
        <a:lstStyle/>
        <a:p>
          <a:r>
            <a:rPr lang="es-CO" sz="2400" dirty="0">
              <a:hlinkClick xmlns:r="http://schemas.openxmlformats.org/officeDocument/2006/relationships" r:id="rId4" action="ppaction://hlinksldjump"/>
            </a:rPr>
            <a:t>Conclusiones y recomendaciones</a:t>
          </a:r>
          <a:endParaRPr lang="es-CO" sz="2400" dirty="0"/>
        </a:p>
      </dgm:t>
    </dgm:pt>
    <dgm:pt modelId="{9EC9CC2B-9F81-479A-B79F-99AFFF9A0231}" type="parTrans" cxnId="{BFB3713A-7C82-47E8-AA94-9F3C529732F8}">
      <dgm:prSet/>
      <dgm:spPr/>
      <dgm:t>
        <a:bodyPr/>
        <a:lstStyle/>
        <a:p>
          <a:endParaRPr lang="es-CO"/>
        </a:p>
      </dgm:t>
    </dgm:pt>
    <dgm:pt modelId="{2AE414BB-FFEA-4999-8908-EAFD25E9C9E0}" type="sibTrans" cxnId="{BFB3713A-7C82-47E8-AA94-9F3C529732F8}">
      <dgm:prSet/>
      <dgm:spPr/>
      <dgm:t>
        <a:bodyPr/>
        <a:lstStyle/>
        <a:p>
          <a:endParaRPr lang="es-CO"/>
        </a:p>
      </dgm:t>
    </dgm:pt>
    <dgm:pt modelId="{5DAC2D8A-B863-4178-BC30-2124DFE4D8F1}" type="pres">
      <dgm:prSet presAssocID="{B772B45A-7392-4351-AA18-C684852182FC}" presName="Name0" presStyleCnt="0">
        <dgm:presLayoutVars>
          <dgm:dir/>
          <dgm:animLvl val="lvl"/>
          <dgm:resizeHandles val="exact"/>
        </dgm:presLayoutVars>
      </dgm:prSet>
      <dgm:spPr/>
    </dgm:pt>
    <dgm:pt modelId="{B41246CC-D3E1-4A4C-A7B1-D550D57F73AF}" type="pres">
      <dgm:prSet presAssocID="{2D3E044C-8B35-40DD-9609-5D8F14FA2F50}" presName="boxAndChildren" presStyleCnt="0"/>
      <dgm:spPr/>
    </dgm:pt>
    <dgm:pt modelId="{6C772B19-F06A-439B-A136-B07AD1B258EC}" type="pres">
      <dgm:prSet presAssocID="{2D3E044C-8B35-40DD-9609-5D8F14FA2F50}" presName="parentTextBox" presStyleLbl="node1" presStyleIdx="0" presStyleCnt="4"/>
      <dgm:spPr/>
    </dgm:pt>
    <dgm:pt modelId="{06FBC592-9ECC-4B7C-AD4D-FB967501769D}" type="pres">
      <dgm:prSet presAssocID="{A4C09D87-05F6-4C89-A307-A26050CAC5C5}" presName="sp" presStyleCnt="0"/>
      <dgm:spPr/>
    </dgm:pt>
    <dgm:pt modelId="{E7511CBE-B4D7-4968-964D-97A3F10024EB}" type="pres">
      <dgm:prSet presAssocID="{1B09817A-6C20-4232-9A40-E18C153E54AB}" presName="arrowAndChildren" presStyleCnt="0"/>
      <dgm:spPr/>
    </dgm:pt>
    <dgm:pt modelId="{B5AEBDD5-BD98-4AD9-B203-DD9828AB3792}" type="pres">
      <dgm:prSet presAssocID="{1B09817A-6C20-4232-9A40-E18C153E54AB}" presName="parentTextArrow" presStyleLbl="node1" presStyleIdx="1" presStyleCnt="4"/>
      <dgm:spPr/>
    </dgm:pt>
    <dgm:pt modelId="{F1319596-4CCC-4A16-A347-0DE250EB12E7}" type="pres">
      <dgm:prSet presAssocID="{DFBA4CC7-F8A8-42CD-BA3D-5BA8110418C1}" presName="sp" presStyleCnt="0"/>
      <dgm:spPr/>
    </dgm:pt>
    <dgm:pt modelId="{41746418-B31F-401A-A2C4-0E8619F87948}" type="pres">
      <dgm:prSet presAssocID="{35EA1E93-5D1B-45D3-B856-40B54474F143}" presName="arrowAndChildren" presStyleCnt="0"/>
      <dgm:spPr/>
    </dgm:pt>
    <dgm:pt modelId="{C95659A3-0D98-4AF5-8C2E-D335C0B12B9F}" type="pres">
      <dgm:prSet presAssocID="{35EA1E93-5D1B-45D3-B856-40B54474F143}" presName="parentTextArrow" presStyleLbl="node1" presStyleIdx="2" presStyleCnt="4"/>
      <dgm:spPr/>
    </dgm:pt>
    <dgm:pt modelId="{25614087-77CB-439E-91DB-A8B9421A3B3C}" type="pres">
      <dgm:prSet presAssocID="{97652C8A-DAD0-45E5-AB43-2F9967BA5CDC}" presName="sp" presStyleCnt="0"/>
      <dgm:spPr/>
    </dgm:pt>
    <dgm:pt modelId="{E2CBF41B-7A2C-40D0-8C82-FF0B456C242C}" type="pres">
      <dgm:prSet presAssocID="{61B43F9D-A27C-4D24-8A06-47AC3AF02C7A}" presName="arrowAndChildren" presStyleCnt="0"/>
      <dgm:spPr/>
    </dgm:pt>
    <dgm:pt modelId="{CC6D8DE5-3CAC-42F3-AAC5-24B5751370F5}" type="pres">
      <dgm:prSet presAssocID="{61B43F9D-A27C-4D24-8A06-47AC3AF02C7A}" presName="parentTextArrow" presStyleLbl="node1" presStyleIdx="3" presStyleCnt="4"/>
      <dgm:spPr/>
    </dgm:pt>
  </dgm:ptLst>
  <dgm:cxnLst>
    <dgm:cxn modelId="{26B95203-97F3-4BA6-9992-05AA5EB9BBE7}" type="presOf" srcId="{B772B45A-7392-4351-AA18-C684852182FC}" destId="{5DAC2D8A-B863-4178-BC30-2124DFE4D8F1}" srcOrd="0" destOrd="0" presId="urn:microsoft.com/office/officeart/2005/8/layout/process4"/>
    <dgm:cxn modelId="{6B28200F-203B-49DA-A404-9DF6D0F521C8}" srcId="{B772B45A-7392-4351-AA18-C684852182FC}" destId="{1B09817A-6C20-4232-9A40-E18C153E54AB}" srcOrd="2" destOrd="0" parTransId="{C80B375E-678E-4CEB-B38F-D220FA390AC3}" sibTransId="{A4C09D87-05F6-4C89-A307-A26050CAC5C5}"/>
    <dgm:cxn modelId="{F18BF217-FE93-43C0-B5FA-AFC0DB99A696}" srcId="{B772B45A-7392-4351-AA18-C684852182FC}" destId="{61B43F9D-A27C-4D24-8A06-47AC3AF02C7A}" srcOrd="0" destOrd="0" parTransId="{C67A219D-D1B7-49EC-AAB4-0E73C33BCF19}" sibTransId="{97652C8A-DAD0-45E5-AB43-2F9967BA5CDC}"/>
    <dgm:cxn modelId="{BFB3713A-7C82-47E8-AA94-9F3C529732F8}" srcId="{B772B45A-7392-4351-AA18-C684852182FC}" destId="{2D3E044C-8B35-40DD-9609-5D8F14FA2F50}" srcOrd="3" destOrd="0" parTransId="{9EC9CC2B-9F81-479A-B79F-99AFFF9A0231}" sibTransId="{2AE414BB-FFEA-4999-8908-EAFD25E9C9E0}"/>
    <dgm:cxn modelId="{B0723640-FA68-457F-BD7D-1FC2F24F3F44}" type="presOf" srcId="{61B43F9D-A27C-4D24-8A06-47AC3AF02C7A}" destId="{CC6D8DE5-3CAC-42F3-AAC5-24B5751370F5}" srcOrd="0" destOrd="0" presId="urn:microsoft.com/office/officeart/2005/8/layout/process4"/>
    <dgm:cxn modelId="{55AD1046-BCDE-49C7-B323-CEAAA1AB0221}" type="presOf" srcId="{1B09817A-6C20-4232-9A40-E18C153E54AB}" destId="{B5AEBDD5-BD98-4AD9-B203-DD9828AB3792}" srcOrd="0" destOrd="0" presId="urn:microsoft.com/office/officeart/2005/8/layout/process4"/>
    <dgm:cxn modelId="{F5E24C77-FF7C-4A6F-8126-40D1A2A3DACA}" type="presOf" srcId="{2D3E044C-8B35-40DD-9609-5D8F14FA2F50}" destId="{6C772B19-F06A-439B-A136-B07AD1B258EC}" srcOrd="0" destOrd="0" presId="urn:microsoft.com/office/officeart/2005/8/layout/process4"/>
    <dgm:cxn modelId="{201FF585-74C7-4176-A91F-14B3339A920B}" srcId="{B772B45A-7392-4351-AA18-C684852182FC}" destId="{35EA1E93-5D1B-45D3-B856-40B54474F143}" srcOrd="1" destOrd="0" parTransId="{92D52EFF-E6AE-413A-ACED-80F8209B6FF2}" sibTransId="{DFBA4CC7-F8A8-42CD-BA3D-5BA8110418C1}"/>
    <dgm:cxn modelId="{8C929CD8-3F39-4079-AB3E-4EC70F327349}" type="presOf" srcId="{35EA1E93-5D1B-45D3-B856-40B54474F143}" destId="{C95659A3-0D98-4AF5-8C2E-D335C0B12B9F}" srcOrd="0" destOrd="0" presId="urn:microsoft.com/office/officeart/2005/8/layout/process4"/>
    <dgm:cxn modelId="{3476A9FB-F4AC-46DA-A216-CAE6F31B36D6}" type="presParOf" srcId="{5DAC2D8A-B863-4178-BC30-2124DFE4D8F1}" destId="{B41246CC-D3E1-4A4C-A7B1-D550D57F73AF}" srcOrd="0" destOrd="0" presId="urn:microsoft.com/office/officeart/2005/8/layout/process4"/>
    <dgm:cxn modelId="{97FD8065-8102-48F3-A22B-95654891A714}" type="presParOf" srcId="{B41246CC-D3E1-4A4C-A7B1-D550D57F73AF}" destId="{6C772B19-F06A-439B-A136-B07AD1B258EC}" srcOrd="0" destOrd="0" presId="urn:microsoft.com/office/officeart/2005/8/layout/process4"/>
    <dgm:cxn modelId="{8395F037-3A8D-43FD-BA00-71F23AD8CD26}" type="presParOf" srcId="{5DAC2D8A-B863-4178-BC30-2124DFE4D8F1}" destId="{06FBC592-9ECC-4B7C-AD4D-FB967501769D}" srcOrd="1" destOrd="0" presId="urn:microsoft.com/office/officeart/2005/8/layout/process4"/>
    <dgm:cxn modelId="{96782C6F-0C0C-4B4B-8753-45E5C2580FBB}" type="presParOf" srcId="{5DAC2D8A-B863-4178-BC30-2124DFE4D8F1}" destId="{E7511CBE-B4D7-4968-964D-97A3F10024EB}" srcOrd="2" destOrd="0" presId="urn:microsoft.com/office/officeart/2005/8/layout/process4"/>
    <dgm:cxn modelId="{7FE105E4-F1AC-45A2-9AE4-D17A303676B9}" type="presParOf" srcId="{E7511CBE-B4D7-4968-964D-97A3F10024EB}" destId="{B5AEBDD5-BD98-4AD9-B203-DD9828AB3792}" srcOrd="0" destOrd="0" presId="urn:microsoft.com/office/officeart/2005/8/layout/process4"/>
    <dgm:cxn modelId="{50F4AEAF-7190-483D-BEDA-16CD5FED840A}" type="presParOf" srcId="{5DAC2D8A-B863-4178-BC30-2124DFE4D8F1}" destId="{F1319596-4CCC-4A16-A347-0DE250EB12E7}" srcOrd="3" destOrd="0" presId="urn:microsoft.com/office/officeart/2005/8/layout/process4"/>
    <dgm:cxn modelId="{D37A7E76-2344-40EF-9584-37B5842698EA}" type="presParOf" srcId="{5DAC2D8A-B863-4178-BC30-2124DFE4D8F1}" destId="{41746418-B31F-401A-A2C4-0E8619F87948}" srcOrd="4" destOrd="0" presId="urn:microsoft.com/office/officeart/2005/8/layout/process4"/>
    <dgm:cxn modelId="{7DF40D6C-A2FA-4226-A5D5-8CB994C8794D}" type="presParOf" srcId="{41746418-B31F-401A-A2C4-0E8619F87948}" destId="{C95659A3-0D98-4AF5-8C2E-D335C0B12B9F}" srcOrd="0" destOrd="0" presId="urn:microsoft.com/office/officeart/2005/8/layout/process4"/>
    <dgm:cxn modelId="{2B09CACC-9C95-4F0A-9042-BAF9BB799070}" type="presParOf" srcId="{5DAC2D8A-B863-4178-BC30-2124DFE4D8F1}" destId="{25614087-77CB-439E-91DB-A8B9421A3B3C}" srcOrd="5" destOrd="0" presId="urn:microsoft.com/office/officeart/2005/8/layout/process4"/>
    <dgm:cxn modelId="{B9E46892-E5E7-41A2-AC4F-E65638F6BE65}" type="presParOf" srcId="{5DAC2D8A-B863-4178-BC30-2124DFE4D8F1}" destId="{E2CBF41B-7A2C-40D0-8C82-FF0B456C242C}" srcOrd="6" destOrd="0" presId="urn:microsoft.com/office/officeart/2005/8/layout/process4"/>
    <dgm:cxn modelId="{B29640C9-02E8-4588-A1FA-1AB2AA66C1E9}" type="presParOf" srcId="{E2CBF41B-7A2C-40D0-8C82-FF0B456C242C}" destId="{CC6D8DE5-3CAC-42F3-AAC5-24B5751370F5}"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F9827-F8BA-4AF5-B9E8-D372CE079DE8}">
      <dsp:nvSpPr>
        <dsp:cNvPr id="0" name=""/>
        <dsp:cNvSpPr/>
      </dsp:nvSpPr>
      <dsp:spPr>
        <a:xfrm>
          <a:off x="1357" y="311925"/>
          <a:ext cx="2018308" cy="80732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CO" sz="1800" b="1" i="0" u="none" kern="1200" dirty="0"/>
            <a:t>Quién comunica</a:t>
          </a:r>
          <a:endParaRPr lang="es-CO" sz="1800" kern="1200" dirty="0"/>
        </a:p>
      </dsp:txBody>
      <dsp:txXfrm>
        <a:off x="405019" y="311925"/>
        <a:ext cx="1210985" cy="807323"/>
      </dsp:txXfrm>
    </dsp:sp>
    <dsp:sp modelId="{BFE26456-040D-4DE6-B006-F7ECB263C943}">
      <dsp:nvSpPr>
        <dsp:cNvPr id="0" name=""/>
        <dsp:cNvSpPr/>
      </dsp:nvSpPr>
      <dsp:spPr>
        <a:xfrm>
          <a:off x="1757286" y="380547"/>
          <a:ext cx="7188316" cy="67007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s-CO" sz="2100" b="0" kern="1200">
              <a:effectLst/>
            </a:rPr>
            <a:t>Enunciador/hablante</a:t>
          </a:r>
          <a:endParaRPr lang="es-CO" sz="2100" kern="1200" dirty="0"/>
        </a:p>
      </dsp:txBody>
      <dsp:txXfrm>
        <a:off x="2092325" y="380547"/>
        <a:ext cx="6518238" cy="670078"/>
      </dsp:txXfrm>
    </dsp:sp>
    <dsp:sp modelId="{1077BECB-198D-4E71-A775-62B0E6707B5D}">
      <dsp:nvSpPr>
        <dsp:cNvPr id="0" name=""/>
        <dsp:cNvSpPr/>
      </dsp:nvSpPr>
      <dsp:spPr>
        <a:xfrm>
          <a:off x="1357" y="1232273"/>
          <a:ext cx="2018308" cy="80732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CO" sz="1800" b="0" i="0" u="none" kern="1200" dirty="0"/>
            <a:t>Por qué/para qué</a:t>
          </a:r>
        </a:p>
      </dsp:txBody>
      <dsp:txXfrm>
        <a:off x="405019" y="1232273"/>
        <a:ext cx="1210985" cy="807323"/>
      </dsp:txXfrm>
    </dsp:sp>
    <dsp:sp modelId="{756BB47D-44F1-45CA-815C-191492E15C46}">
      <dsp:nvSpPr>
        <dsp:cNvPr id="0" name=""/>
        <dsp:cNvSpPr/>
      </dsp:nvSpPr>
      <dsp:spPr>
        <a:xfrm>
          <a:off x="1757286" y="1300896"/>
          <a:ext cx="7188316" cy="67007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s-ES" sz="2100" b="0" i="0" u="none" kern="1200" dirty="0"/>
            <a:t>Propósito /intencionalidad comunicativa</a:t>
          </a:r>
          <a:endParaRPr lang="es-CO" sz="2100" b="0" i="0" u="none" kern="1200" dirty="0"/>
        </a:p>
      </dsp:txBody>
      <dsp:txXfrm>
        <a:off x="2092325" y="1300896"/>
        <a:ext cx="6518238" cy="670078"/>
      </dsp:txXfrm>
    </dsp:sp>
    <dsp:sp modelId="{E1B9E845-9113-4EA6-AD4B-A3AF137F7960}">
      <dsp:nvSpPr>
        <dsp:cNvPr id="0" name=""/>
        <dsp:cNvSpPr/>
      </dsp:nvSpPr>
      <dsp:spPr>
        <a:xfrm>
          <a:off x="1357" y="2152622"/>
          <a:ext cx="2018308" cy="80732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0" i="0" u="none" kern="1200" dirty="0"/>
            <a:t>Cuál es el contexto</a:t>
          </a:r>
          <a:endParaRPr lang="es-CO" sz="1800" b="0" i="0" u="none" kern="1200" dirty="0"/>
        </a:p>
      </dsp:txBody>
      <dsp:txXfrm>
        <a:off x="405019" y="2152622"/>
        <a:ext cx="1210985" cy="807323"/>
      </dsp:txXfrm>
    </dsp:sp>
    <dsp:sp modelId="{327286B2-E777-474A-BB8F-28EE6D287E0C}">
      <dsp:nvSpPr>
        <dsp:cNvPr id="0" name=""/>
        <dsp:cNvSpPr/>
      </dsp:nvSpPr>
      <dsp:spPr>
        <a:xfrm>
          <a:off x="1757286" y="2221244"/>
          <a:ext cx="7188316" cy="67007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s-CO" sz="2100" kern="1200">
              <a:effectLst>
                <a:outerShdw blurRad="38100" dist="38100" dir="2700000" algn="tl">
                  <a:srgbClr val="000000">
                    <a:alpha val="43137"/>
                  </a:srgbClr>
                </a:outerShdw>
              </a:effectLst>
            </a:rPr>
            <a:t>SITUACIÓN DE LA ENUNCIACIÓN (naturaleza contrato discursivo)</a:t>
          </a:r>
          <a:endParaRPr lang="es-CO" sz="2100" b="0" i="0" u="none" kern="1200" dirty="0"/>
        </a:p>
      </dsp:txBody>
      <dsp:txXfrm>
        <a:off x="2092325" y="2221244"/>
        <a:ext cx="6518238" cy="670078"/>
      </dsp:txXfrm>
    </dsp:sp>
    <dsp:sp modelId="{B9D738DF-C85C-4C1F-8B33-F0F0261FE5A1}">
      <dsp:nvSpPr>
        <dsp:cNvPr id="0" name=""/>
        <dsp:cNvSpPr/>
      </dsp:nvSpPr>
      <dsp:spPr>
        <a:xfrm>
          <a:off x="1357" y="3072970"/>
          <a:ext cx="2018308" cy="80732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0" i="0" u="none" kern="1200" dirty="0"/>
            <a:t>Para quién</a:t>
          </a:r>
          <a:endParaRPr lang="es-CO" sz="1800" b="0" i="0" u="none" kern="1200" dirty="0"/>
        </a:p>
      </dsp:txBody>
      <dsp:txXfrm>
        <a:off x="405019" y="3072970"/>
        <a:ext cx="1210985" cy="807323"/>
      </dsp:txXfrm>
    </dsp:sp>
    <dsp:sp modelId="{2EDB367A-FC6A-4988-9980-BF89FC10578C}">
      <dsp:nvSpPr>
        <dsp:cNvPr id="0" name=""/>
        <dsp:cNvSpPr/>
      </dsp:nvSpPr>
      <dsp:spPr>
        <a:xfrm>
          <a:off x="1757286" y="3141593"/>
          <a:ext cx="7188316" cy="67007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ClrTx/>
            <a:buSzTx/>
            <a:buFontTx/>
            <a:buNone/>
          </a:pPr>
          <a:r>
            <a:rPr lang="es-CO" sz="2100" kern="1200">
              <a:effectLst>
                <a:outerShdw blurRad="38100" dist="38100" dir="2700000" algn="tl">
                  <a:srgbClr val="000000">
                    <a:alpha val="43137"/>
                  </a:srgbClr>
                </a:outerShdw>
              </a:effectLst>
            </a:rPr>
            <a:t>Enunciatario/oyente/interlocutor</a:t>
          </a:r>
          <a:endParaRPr lang="es-CO" sz="2100" b="0" i="0" u="none" kern="1200" dirty="0"/>
        </a:p>
      </dsp:txBody>
      <dsp:txXfrm>
        <a:off x="2092325" y="3141593"/>
        <a:ext cx="6518238" cy="670078"/>
      </dsp:txXfrm>
    </dsp:sp>
    <dsp:sp modelId="{87A9C942-B11A-4B83-9390-689E24FBAF58}">
      <dsp:nvSpPr>
        <dsp:cNvPr id="0" name=""/>
        <dsp:cNvSpPr/>
      </dsp:nvSpPr>
      <dsp:spPr>
        <a:xfrm>
          <a:off x="1357" y="3993319"/>
          <a:ext cx="2018308" cy="80732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0" i="0" u="none" kern="1200" dirty="0"/>
            <a:t>Cómo se comunica</a:t>
          </a:r>
          <a:endParaRPr lang="es-CO" sz="1800" b="0" i="0" u="none" kern="1200" dirty="0"/>
        </a:p>
      </dsp:txBody>
      <dsp:txXfrm>
        <a:off x="405019" y="3993319"/>
        <a:ext cx="1210985" cy="807323"/>
      </dsp:txXfrm>
    </dsp:sp>
    <dsp:sp modelId="{9BD8CC4C-4BA5-4F7F-A833-1275C826FDE2}">
      <dsp:nvSpPr>
        <dsp:cNvPr id="0" name=""/>
        <dsp:cNvSpPr/>
      </dsp:nvSpPr>
      <dsp:spPr>
        <a:xfrm>
          <a:off x="1757286" y="4061942"/>
          <a:ext cx="7188316" cy="67007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s-CO" sz="2100" b="0" kern="1200" dirty="0">
              <a:effectLst/>
            </a:rPr>
            <a:t>Formas enunciativas, tipologías de discurso (descripción, narración. Argumentación), recurso expresivos  no verbales</a:t>
          </a:r>
          <a:endParaRPr lang="es-CO" sz="2100" b="0" i="0" u="none" kern="1200" dirty="0"/>
        </a:p>
      </dsp:txBody>
      <dsp:txXfrm>
        <a:off x="2092325" y="4061942"/>
        <a:ext cx="6518238" cy="670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BAFB6-DEDE-4B57-8C84-341F0DC5EA8F}">
      <dsp:nvSpPr>
        <dsp:cNvPr id="0" name=""/>
        <dsp:cNvSpPr/>
      </dsp:nvSpPr>
      <dsp:spPr>
        <a:xfrm>
          <a:off x="4979125" y="119659"/>
          <a:ext cx="1885990" cy="1885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s-CO" sz="2800" kern="1200" dirty="0"/>
            <a:t>Enunciado</a:t>
          </a:r>
          <a:r>
            <a:rPr lang="es-CO" sz="2400" kern="1200" dirty="0"/>
            <a:t>r / hablante</a:t>
          </a:r>
        </a:p>
      </dsp:txBody>
      <dsp:txXfrm>
        <a:off x="4979125" y="119659"/>
        <a:ext cx="1885990" cy="1885990"/>
      </dsp:txXfrm>
    </dsp:sp>
    <dsp:sp modelId="{B784A2FF-E7A4-498E-86FE-8BCD259D49F0}">
      <dsp:nvSpPr>
        <dsp:cNvPr id="0" name=""/>
        <dsp:cNvSpPr/>
      </dsp:nvSpPr>
      <dsp:spPr>
        <a:xfrm>
          <a:off x="1657003" y="818"/>
          <a:ext cx="5326954" cy="5326954"/>
        </a:xfrm>
        <a:prstGeom prst="circularArrow">
          <a:avLst>
            <a:gd name="adj1" fmla="val 6904"/>
            <a:gd name="adj2" fmla="val 465499"/>
            <a:gd name="adj3" fmla="val 548797"/>
            <a:gd name="adj4" fmla="val 20585704"/>
            <a:gd name="adj5" fmla="val 8055"/>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547C0C-C35D-4AEE-8ED3-FF888EA916D3}">
      <dsp:nvSpPr>
        <dsp:cNvPr id="0" name=""/>
        <dsp:cNvSpPr/>
      </dsp:nvSpPr>
      <dsp:spPr>
        <a:xfrm>
          <a:off x="4979125" y="3322941"/>
          <a:ext cx="1885990" cy="1885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CO" sz="2400" kern="1200" dirty="0"/>
            <a:t>Propósito comunicativo</a:t>
          </a:r>
        </a:p>
      </dsp:txBody>
      <dsp:txXfrm>
        <a:off x="4979125" y="3322941"/>
        <a:ext cx="1885990" cy="1885990"/>
      </dsp:txXfrm>
    </dsp:sp>
    <dsp:sp modelId="{17CE9152-528F-40EA-8282-D8237E761F08}">
      <dsp:nvSpPr>
        <dsp:cNvPr id="0" name=""/>
        <dsp:cNvSpPr/>
      </dsp:nvSpPr>
      <dsp:spPr>
        <a:xfrm>
          <a:off x="1657003" y="818"/>
          <a:ext cx="5326954" cy="5326954"/>
        </a:xfrm>
        <a:prstGeom prst="circularArrow">
          <a:avLst>
            <a:gd name="adj1" fmla="val 6904"/>
            <a:gd name="adj2" fmla="val 465499"/>
            <a:gd name="adj3" fmla="val 5948797"/>
            <a:gd name="adj4" fmla="val 4385704"/>
            <a:gd name="adj5" fmla="val 8055"/>
          </a:avLst>
        </a:prstGeom>
        <a:solidFill>
          <a:schemeClr val="accent4">
            <a:hueOff val="-3732583"/>
            <a:satOff val="1753"/>
            <a:lumOff val="6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B65F4E-84B2-4A62-9504-D37F747B4532}">
      <dsp:nvSpPr>
        <dsp:cNvPr id="0" name=""/>
        <dsp:cNvSpPr/>
      </dsp:nvSpPr>
      <dsp:spPr>
        <a:xfrm>
          <a:off x="1775844" y="3322941"/>
          <a:ext cx="1885990" cy="1885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s-CO" sz="2800" kern="1200" dirty="0"/>
            <a:t>Enunciatario / oyente</a:t>
          </a:r>
        </a:p>
      </dsp:txBody>
      <dsp:txXfrm>
        <a:off x="1775844" y="3322941"/>
        <a:ext cx="1885990" cy="1885990"/>
      </dsp:txXfrm>
    </dsp:sp>
    <dsp:sp modelId="{87237297-F587-45FF-B8D1-617A241D1AAC}">
      <dsp:nvSpPr>
        <dsp:cNvPr id="0" name=""/>
        <dsp:cNvSpPr/>
      </dsp:nvSpPr>
      <dsp:spPr>
        <a:xfrm>
          <a:off x="1657003" y="818"/>
          <a:ext cx="5326954" cy="5326954"/>
        </a:xfrm>
        <a:prstGeom prst="circularArrow">
          <a:avLst>
            <a:gd name="adj1" fmla="val 6904"/>
            <a:gd name="adj2" fmla="val 465499"/>
            <a:gd name="adj3" fmla="val 11348797"/>
            <a:gd name="adj4" fmla="val 9785704"/>
            <a:gd name="adj5" fmla="val 8055"/>
          </a:avLst>
        </a:prstGeom>
        <a:solidFill>
          <a:schemeClr val="accent4">
            <a:hueOff val="-7465166"/>
            <a:satOff val="3507"/>
            <a:lumOff val="13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F79DB9-E136-4B64-96F2-319E26D93B4A}">
      <dsp:nvSpPr>
        <dsp:cNvPr id="0" name=""/>
        <dsp:cNvSpPr/>
      </dsp:nvSpPr>
      <dsp:spPr>
        <a:xfrm>
          <a:off x="1775844" y="119659"/>
          <a:ext cx="1885990" cy="1885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s-CO" sz="3800" kern="1200" dirty="0"/>
            <a:t>Contexto</a:t>
          </a:r>
        </a:p>
      </dsp:txBody>
      <dsp:txXfrm>
        <a:off x="1775844" y="119659"/>
        <a:ext cx="1885990" cy="1885990"/>
      </dsp:txXfrm>
    </dsp:sp>
    <dsp:sp modelId="{B71C3B14-ACC3-471C-9AE6-1F0B0150E845}">
      <dsp:nvSpPr>
        <dsp:cNvPr id="0" name=""/>
        <dsp:cNvSpPr/>
      </dsp:nvSpPr>
      <dsp:spPr>
        <a:xfrm>
          <a:off x="1657003" y="818"/>
          <a:ext cx="5326954" cy="5326954"/>
        </a:xfrm>
        <a:prstGeom prst="circularArrow">
          <a:avLst>
            <a:gd name="adj1" fmla="val 6904"/>
            <a:gd name="adj2" fmla="val 465499"/>
            <a:gd name="adj3" fmla="val 16748797"/>
            <a:gd name="adj4" fmla="val 15185704"/>
            <a:gd name="adj5" fmla="val 8055"/>
          </a:avLst>
        </a:prstGeom>
        <a:solidFill>
          <a:schemeClr val="accent4">
            <a:hueOff val="-11197749"/>
            <a:satOff val="5260"/>
            <a:lumOff val="19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AB75D-04A3-4A78-AA8D-5AB3D74B4165}">
      <dsp:nvSpPr>
        <dsp:cNvPr id="0" name=""/>
        <dsp:cNvSpPr/>
      </dsp:nvSpPr>
      <dsp:spPr>
        <a:xfrm>
          <a:off x="3502076" y="336534"/>
          <a:ext cx="4298707" cy="253633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s-ES" sz="2400" i="1" kern="1200" dirty="0">
              <a:effectLst>
                <a:outerShdw blurRad="38100" dist="38100" dir="2700000" algn="tl">
                  <a:srgbClr val="000000">
                    <a:alpha val="43137"/>
                  </a:srgbClr>
                </a:outerShdw>
              </a:effectLst>
            </a:rPr>
            <a:t>Unidad mínima con sentido</a:t>
          </a:r>
        </a:p>
        <a:p>
          <a:pPr marL="0" lvl="0" indent="0" algn="ctr" defTabSz="1066800">
            <a:lnSpc>
              <a:spcPct val="90000"/>
            </a:lnSpc>
            <a:spcBef>
              <a:spcPct val="0"/>
            </a:spcBef>
            <a:spcAft>
              <a:spcPct val="35000"/>
            </a:spcAft>
            <a:buFont typeface="Arial" panose="020B0604020202020204" pitchFamily="34" charset="0"/>
            <a:buNone/>
          </a:pPr>
          <a:r>
            <a:rPr lang="es-ES" sz="2400" kern="1200" dirty="0"/>
            <a:t>“Enunciado ya sea gráfico o fónico que nos permite visualizar las palabras que escuchamos y que es utilizado para manifestar el proceso lingüístico” (</a:t>
          </a:r>
          <a:r>
            <a:rPr lang="es-ES" sz="2400" kern="1200" dirty="0" err="1"/>
            <a:t>Greimas</a:t>
          </a:r>
          <a:r>
            <a:rPr lang="es-ES" sz="2400" kern="1200" dirty="0"/>
            <a:t>)</a:t>
          </a:r>
          <a:endParaRPr lang="es-CO" sz="2400" kern="1200" dirty="0"/>
        </a:p>
      </dsp:txBody>
      <dsp:txXfrm>
        <a:off x="3502076" y="336534"/>
        <a:ext cx="4298707" cy="2536335"/>
      </dsp:txXfrm>
    </dsp:sp>
    <dsp:sp modelId="{F2FFC5DD-4BB1-4E50-A65A-B2CDB81EB906}">
      <dsp:nvSpPr>
        <dsp:cNvPr id="0" name=""/>
        <dsp:cNvSpPr/>
      </dsp:nvSpPr>
      <dsp:spPr>
        <a:xfrm>
          <a:off x="1037" y="3211825"/>
          <a:ext cx="4045385" cy="242723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i="1" kern="1200" dirty="0">
              <a:effectLst>
                <a:outerShdw blurRad="38100" dist="38100" dir="2700000" algn="tl">
                  <a:srgbClr val="000000">
                    <a:alpha val="43137"/>
                  </a:srgbClr>
                </a:outerShdw>
              </a:effectLst>
            </a:rPr>
            <a:t>Condiciones de textualidad: </a:t>
          </a:r>
          <a:r>
            <a:rPr lang="es-ES" sz="2600" kern="1200" dirty="0"/>
            <a:t>cohesión, coherencia, significado, progresividad, intencionalidad, adecuación.</a:t>
          </a:r>
          <a:endParaRPr lang="es-CO" sz="2600" kern="1200" dirty="0"/>
        </a:p>
      </dsp:txBody>
      <dsp:txXfrm>
        <a:off x="1037" y="3211825"/>
        <a:ext cx="4045385" cy="2427231"/>
      </dsp:txXfrm>
    </dsp:sp>
    <dsp:sp modelId="{BD8C40DA-EBCF-4C80-A7EA-426DDE67F33E}">
      <dsp:nvSpPr>
        <dsp:cNvPr id="0" name=""/>
        <dsp:cNvSpPr/>
      </dsp:nvSpPr>
      <dsp:spPr>
        <a:xfrm>
          <a:off x="4451999" y="3140270"/>
          <a:ext cx="4045385" cy="242723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i="1" kern="1200" dirty="0">
              <a:effectLst>
                <a:outerShdw blurRad="38100" dist="38100" dir="2700000" algn="tl">
                  <a:srgbClr val="000000">
                    <a:alpha val="43137"/>
                  </a:srgbClr>
                </a:outerShdw>
              </a:effectLst>
            </a:rPr>
            <a:t>Tipos</a:t>
          </a:r>
          <a:r>
            <a:rPr lang="es-ES" sz="2600" kern="1200" dirty="0">
              <a:effectLst>
                <a:outerShdw blurRad="38100" dist="38100" dir="2700000" algn="tl">
                  <a:srgbClr val="000000">
                    <a:alpha val="43137"/>
                  </a:srgbClr>
                </a:outerShdw>
              </a:effectLst>
            </a:rPr>
            <a:t>:</a:t>
          </a:r>
          <a:r>
            <a:rPr lang="es-ES" sz="2600" kern="1200" dirty="0"/>
            <a:t> narrativos, descriptivos, argumentativos, explicativos, expositivos, informativos, predictivos, instructivos</a:t>
          </a:r>
          <a:endParaRPr lang="es-CO" sz="2600" kern="1200" dirty="0"/>
        </a:p>
      </dsp:txBody>
      <dsp:txXfrm>
        <a:off x="4451999" y="3140270"/>
        <a:ext cx="4045385" cy="24272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72B19-F06A-439B-A136-B07AD1B258EC}">
      <dsp:nvSpPr>
        <dsp:cNvPr id="0" name=""/>
        <dsp:cNvSpPr/>
      </dsp:nvSpPr>
      <dsp:spPr>
        <a:xfrm>
          <a:off x="0" y="3333360"/>
          <a:ext cx="6096000" cy="72925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CO" sz="2400" kern="1200" dirty="0">
              <a:hlinkClick xmlns:r="http://schemas.openxmlformats.org/officeDocument/2006/relationships" r:id=""/>
            </a:rPr>
            <a:t>Conclusiones y recomendaciones</a:t>
          </a:r>
          <a:endParaRPr lang="es-CO" sz="2400" kern="1200" dirty="0"/>
        </a:p>
      </dsp:txBody>
      <dsp:txXfrm>
        <a:off x="0" y="3333360"/>
        <a:ext cx="6096000" cy="729257"/>
      </dsp:txXfrm>
    </dsp:sp>
    <dsp:sp modelId="{B5AEBDD5-BD98-4AD9-B203-DD9828AB3792}">
      <dsp:nvSpPr>
        <dsp:cNvPr id="0" name=""/>
        <dsp:cNvSpPr/>
      </dsp:nvSpPr>
      <dsp:spPr>
        <a:xfrm rot="10800000">
          <a:off x="0" y="2222700"/>
          <a:ext cx="6096000" cy="1121598"/>
        </a:xfrm>
        <a:prstGeom prst="upArrowCallou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CO" sz="2400" kern="1200" dirty="0">
              <a:hlinkClick xmlns:r="http://schemas.openxmlformats.org/officeDocument/2006/relationships" r:id=""/>
            </a:rPr>
            <a:t>Desarrollo: textos discontinuos (organizadores gráficos) y textos continuos o explicativos</a:t>
          </a:r>
          <a:endParaRPr lang="es-CO" sz="2400" kern="1200" dirty="0"/>
        </a:p>
      </dsp:txBody>
      <dsp:txXfrm rot="10800000">
        <a:off x="0" y="2222700"/>
        <a:ext cx="6096000" cy="728781"/>
      </dsp:txXfrm>
    </dsp:sp>
    <dsp:sp modelId="{C95659A3-0D98-4AF5-8C2E-D335C0B12B9F}">
      <dsp:nvSpPr>
        <dsp:cNvPr id="0" name=""/>
        <dsp:cNvSpPr/>
      </dsp:nvSpPr>
      <dsp:spPr>
        <a:xfrm rot="10800000">
          <a:off x="0" y="1112041"/>
          <a:ext cx="6096000" cy="1121598"/>
        </a:xfrm>
        <a:prstGeom prst="upArrowCallou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CO" sz="2400" kern="1200" dirty="0">
              <a:hlinkClick xmlns:r="http://schemas.openxmlformats.org/officeDocument/2006/relationships" r:id=""/>
            </a:rPr>
            <a:t>Introducción</a:t>
          </a:r>
          <a:endParaRPr lang="es-CO" sz="2400" kern="1200" dirty="0"/>
        </a:p>
      </dsp:txBody>
      <dsp:txXfrm rot="10800000">
        <a:off x="0" y="1112041"/>
        <a:ext cx="6096000" cy="728781"/>
      </dsp:txXfrm>
    </dsp:sp>
    <dsp:sp modelId="{CC6D8DE5-3CAC-42F3-AAC5-24B5751370F5}">
      <dsp:nvSpPr>
        <dsp:cNvPr id="0" name=""/>
        <dsp:cNvSpPr/>
      </dsp:nvSpPr>
      <dsp:spPr>
        <a:xfrm rot="10800000">
          <a:off x="0" y="1381"/>
          <a:ext cx="6096000" cy="1121598"/>
        </a:xfrm>
        <a:prstGeom prst="upArrowCallou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CO" sz="2400" kern="1200" dirty="0">
              <a:hlinkClick xmlns:r="http://schemas.openxmlformats.org/officeDocument/2006/relationships" r:id=""/>
            </a:rPr>
            <a:t>Resumen</a:t>
          </a:r>
          <a:endParaRPr lang="es-CO" sz="2400" kern="1200" dirty="0"/>
        </a:p>
      </dsp:txBody>
      <dsp:txXfrm rot="10800000">
        <a:off x="0" y="1381"/>
        <a:ext cx="6096000" cy="72878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0A96B7-7A5B-47B5-9F5D-CC117C80E0C1}" type="datetimeFigureOut">
              <a:rPr lang="es-CO" smtClean="0"/>
              <a:t>30/11/2021</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9D87A4-E411-41CF-8012-DA74E549326A}" type="slidenum">
              <a:rPr lang="es-CO" smtClean="0"/>
              <a:t>‹Nº›</a:t>
            </a:fld>
            <a:endParaRPr lang="es-CO"/>
          </a:p>
        </p:txBody>
      </p:sp>
    </p:spTree>
    <p:extLst>
      <p:ext uri="{BB962C8B-B14F-4D97-AF65-F5344CB8AC3E}">
        <p14:creationId xmlns:p14="http://schemas.microsoft.com/office/powerpoint/2010/main" val="3604605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199D87A4-E411-41CF-8012-DA74E549326A}" type="slidenum">
              <a:rPr lang="es-CO" smtClean="0"/>
              <a:t>4</a:t>
            </a:fld>
            <a:endParaRPr lang="es-CO"/>
          </a:p>
        </p:txBody>
      </p:sp>
    </p:spTree>
    <p:extLst>
      <p:ext uri="{BB962C8B-B14F-4D97-AF65-F5344CB8AC3E}">
        <p14:creationId xmlns:p14="http://schemas.microsoft.com/office/powerpoint/2010/main" val="4265624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199D87A4-E411-41CF-8012-DA74E549326A}" type="slidenum">
              <a:rPr lang="es-CO" smtClean="0"/>
              <a:t>28</a:t>
            </a:fld>
            <a:endParaRPr lang="es-CO"/>
          </a:p>
        </p:txBody>
      </p:sp>
    </p:spTree>
    <p:extLst>
      <p:ext uri="{BB962C8B-B14F-4D97-AF65-F5344CB8AC3E}">
        <p14:creationId xmlns:p14="http://schemas.microsoft.com/office/powerpoint/2010/main" val="267975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199D87A4-E411-41CF-8012-DA74E549326A}" type="slidenum">
              <a:rPr lang="es-CO" smtClean="0"/>
              <a:t>29</a:t>
            </a:fld>
            <a:endParaRPr lang="es-CO"/>
          </a:p>
        </p:txBody>
      </p:sp>
    </p:spTree>
    <p:extLst>
      <p:ext uri="{BB962C8B-B14F-4D97-AF65-F5344CB8AC3E}">
        <p14:creationId xmlns:p14="http://schemas.microsoft.com/office/powerpoint/2010/main" val="2241021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199D87A4-E411-41CF-8012-DA74E549326A}" type="slidenum">
              <a:rPr lang="es-CO" smtClean="0"/>
              <a:t>8</a:t>
            </a:fld>
            <a:endParaRPr lang="es-CO"/>
          </a:p>
        </p:txBody>
      </p:sp>
    </p:spTree>
    <p:extLst>
      <p:ext uri="{BB962C8B-B14F-4D97-AF65-F5344CB8AC3E}">
        <p14:creationId xmlns:p14="http://schemas.microsoft.com/office/powerpoint/2010/main" val="4133221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199D87A4-E411-41CF-8012-DA74E549326A}" type="slidenum">
              <a:rPr lang="es-CO" smtClean="0"/>
              <a:t>11</a:t>
            </a:fld>
            <a:endParaRPr lang="es-CO"/>
          </a:p>
        </p:txBody>
      </p:sp>
    </p:spTree>
    <p:extLst>
      <p:ext uri="{BB962C8B-B14F-4D97-AF65-F5344CB8AC3E}">
        <p14:creationId xmlns:p14="http://schemas.microsoft.com/office/powerpoint/2010/main" val="4133221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199D87A4-E411-41CF-8012-DA74E549326A}" type="slidenum">
              <a:rPr lang="es-CO" smtClean="0"/>
              <a:t>12</a:t>
            </a:fld>
            <a:endParaRPr lang="es-CO"/>
          </a:p>
        </p:txBody>
      </p:sp>
    </p:spTree>
    <p:extLst>
      <p:ext uri="{BB962C8B-B14F-4D97-AF65-F5344CB8AC3E}">
        <p14:creationId xmlns:p14="http://schemas.microsoft.com/office/powerpoint/2010/main" val="1342096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199D87A4-E411-41CF-8012-DA74E549326A}" type="slidenum">
              <a:rPr lang="es-CO" smtClean="0"/>
              <a:t>13</a:t>
            </a:fld>
            <a:endParaRPr lang="es-CO"/>
          </a:p>
        </p:txBody>
      </p:sp>
    </p:spTree>
    <p:extLst>
      <p:ext uri="{BB962C8B-B14F-4D97-AF65-F5344CB8AC3E}">
        <p14:creationId xmlns:p14="http://schemas.microsoft.com/office/powerpoint/2010/main" val="2007728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199D87A4-E411-41CF-8012-DA74E549326A}" type="slidenum">
              <a:rPr lang="es-CO" smtClean="0"/>
              <a:t>15</a:t>
            </a:fld>
            <a:endParaRPr lang="es-CO"/>
          </a:p>
        </p:txBody>
      </p:sp>
    </p:spTree>
    <p:extLst>
      <p:ext uri="{BB962C8B-B14F-4D97-AF65-F5344CB8AC3E}">
        <p14:creationId xmlns:p14="http://schemas.microsoft.com/office/powerpoint/2010/main" val="2446249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199D87A4-E411-41CF-8012-DA74E549326A}" type="slidenum">
              <a:rPr lang="es-CO" smtClean="0"/>
              <a:t>19</a:t>
            </a:fld>
            <a:endParaRPr lang="es-CO"/>
          </a:p>
        </p:txBody>
      </p:sp>
    </p:spTree>
    <p:extLst>
      <p:ext uri="{BB962C8B-B14F-4D97-AF65-F5344CB8AC3E}">
        <p14:creationId xmlns:p14="http://schemas.microsoft.com/office/powerpoint/2010/main" val="926188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199D87A4-E411-41CF-8012-DA74E549326A}" type="slidenum">
              <a:rPr lang="es-CO" smtClean="0"/>
              <a:t>25</a:t>
            </a:fld>
            <a:endParaRPr lang="es-CO"/>
          </a:p>
        </p:txBody>
      </p:sp>
    </p:spTree>
    <p:extLst>
      <p:ext uri="{BB962C8B-B14F-4D97-AF65-F5344CB8AC3E}">
        <p14:creationId xmlns:p14="http://schemas.microsoft.com/office/powerpoint/2010/main" val="1897846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199D87A4-E411-41CF-8012-DA74E549326A}" type="slidenum">
              <a:rPr lang="es-CO" smtClean="0"/>
              <a:t>27</a:t>
            </a:fld>
            <a:endParaRPr lang="es-CO"/>
          </a:p>
        </p:txBody>
      </p:sp>
    </p:spTree>
    <p:extLst>
      <p:ext uri="{BB962C8B-B14F-4D97-AF65-F5344CB8AC3E}">
        <p14:creationId xmlns:p14="http://schemas.microsoft.com/office/powerpoint/2010/main" val="1419057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7A615DE-3D0F-4EE1-B1A7-DED8F4937CF5}" type="datetimeFigureOut">
              <a:rPr lang="es-CO" smtClean="0"/>
              <a:pPr/>
              <a:t>30/11/2021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186390E-A369-47C8-82AD-D961993E8F0F}" type="slidenum">
              <a:rPr lang="es-CO" smtClean="0"/>
              <a:pPr/>
              <a:t>‹Nº›</a:t>
            </a:fld>
            <a:endParaRPr lang="es-CO"/>
          </a:p>
        </p:txBody>
      </p:sp>
    </p:spTree>
    <p:extLst>
      <p:ext uri="{BB962C8B-B14F-4D97-AF65-F5344CB8AC3E}">
        <p14:creationId xmlns:p14="http://schemas.microsoft.com/office/powerpoint/2010/main" val="1760540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A615DE-3D0F-4EE1-B1A7-DED8F4937CF5}" type="datetimeFigureOut">
              <a:rPr lang="es-CO" smtClean="0"/>
              <a:pPr/>
              <a:t>30/11/2021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186390E-A369-47C8-82AD-D961993E8F0F}" type="slidenum">
              <a:rPr lang="es-CO" smtClean="0"/>
              <a:pPr/>
              <a:t>‹Nº›</a:t>
            </a:fld>
            <a:endParaRPr lang="es-CO"/>
          </a:p>
        </p:txBody>
      </p:sp>
    </p:spTree>
    <p:extLst>
      <p:ext uri="{BB962C8B-B14F-4D97-AF65-F5344CB8AC3E}">
        <p14:creationId xmlns:p14="http://schemas.microsoft.com/office/powerpoint/2010/main" val="2440594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A615DE-3D0F-4EE1-B1A7-DED8F4937CF5}" type="datetimeFigureOut">
              <a:rPr lang="es-CO" smtClean="0"/>
              <a:pPr/>
              <a:t>30/11/2021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186390E-A369-47C8-82AD-D961993E8F0F}" type="slidenum">
              <a:rPr lang="es-CO" smtClean="0"/>
              <a:pPr/>
              <a:t>‹Nº›</a:t>
            </a:fld>
            <a:endParaRPr lang="es-CO"/>
          </a:p>
        </p:txBody>
      </p:sp>
    </p:spTree>
    <p:extLst>
      <p:ext uri="{BB962C8B-B14F-4D97-AF65-F5344CB8AC3E}">
        <p14:creationId xmlns:p14="http://schemas.microsoft.com/office/powerpoint/2010/main" val="4231668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A615DE-3D0F-4EE1-B1A7-DED8F4937CF5}" type="datetimeFigureOut">
              <a:rPr lang="es-CO" smtClean="0"/>
              <a:pPr/>
              <a:t>30/11/2021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186390E-A369-47C8-82AD-D961993E8F0F}" type="slidenum">
              <a:rPr lang="es-CO" smtClean="0"/>
              <a:pPr/>
              <a:t>‹Nº›</a:t>
            </a:fld>
            <a:endParaRPr lang="es-CO"/>
          </a:p>
        </p:txBody>
      </p:sp>
    </p:spTree>
    <p:extLst>
      <p:ext uri="{BB962C8B-B14F-4D97-AF65-F5344CB8AC3E}">
        <p14:creationId xmlns:p14="http://schemas.microsoft.com/office/powerpoint/2010/main" val="2290960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7A615DE-3D0F-4EE1-B1A7-DED8F4937CF5}" type="datetimeFigureOut">
              <a:rPr lang="es-CO" smtClean="0"/>
              <a:pPr/>
              <a:t>30/11/2021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186390E-A369-47C8-82AD-D961993E8F0F}" type="slidenum">
              <a:rPr lang="es-CO" smtClean="0"/>
              <a:pPr/>
              <a:t>‹Nº›</a:t>
            </a:fld>
            <a:endParaRPr lang="es-CO"/>
          </a:p>
        </p:txBody>
      </p:sp>
    </p:spTree>
    <p:extLst>
      <p:ext uri="{BB962C8B-B14F-4D97-AF65-F5344CB8AC3E}">
        <p14:creationId xmlns:p14="http://schemas.microsoft.com/office/powerpoint/2010/main" val="1382862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7A615DE-3D0F-4EE1-B1A7-DED8F4937CF5}" type="datetimeFigureOut">
              <a:rPr lang="es-CO" smtClean="0"/>
              <a:pPr/>
              <a:t>30/11/2021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C186390E-A369-47C8-82AD-D961993E8F0F}" type="slidenum">
              <a:rPr lang="es-CO" smtClean="0"/>
              <a:pPr/>
              <a:t>‹Nº›</a:t>
            </a:fld>
            <a:endParaRPr lang="es-CO"/>
          </a:p>
        </p:txBody>
      </p:sp>
    </p:spTree>
    <p:extLst>
      <p:ext uri="{BB962C8B-B14F-4D97-AF65-F5344CB8AC3E}">
        <p14:creationId xmlns:p14="http://schemas.microsoft.com/office/powerpoint/2010/main" val="1064823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7A615DE-3D0F-4EE1-B1A7-DED8F4937CF5}" type="datetimeFigureOut">
              <a:rPr lang="es-CO" smtClean="0"/>
              <a:pPr/>
              <a:t>30/11/2021</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C186390E-A369-47C8-82AD-D961993E8F0F}" type="slidenum">
              <a:rPr lang="es-CO" smtClean="0"/>
              <a:pPr/>
              <a:t>‹Nº›</a:t>
            </a:fld>
            <a:endParaRPr lang="es-CO"/>
          </a:p>
        </p:txBody>
      </p:sp>
    </p:spTree>
    <p:extLst>
      <p:ext uri="{BB962C8B-B14F-4D97-AF65-F5344CB8AC3E}">
        <p14:creationId xmlns:p14="http://schemas.microsoft.com/office/powerpoint/2010/main" val="3551684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7A615DE-3D0F-4EE1-B1A7-DED8F4937CF5}" type="datetimeFigureOut">
              <a:rPr lang="es-CO" smtClean="0"/>
              <a:pPr/>
              <a:t>30/11/2021</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C186390E-A369-47C8-82AD-D961993E8F0F}" type="slidenum">
              <a:rPr lang="es-CO" smtClean="0"/>
              <a:pPr/>
              <a:t>‹Nº›</a:t>
            </a:fld>
            <a:endParaRPr lang="es-CO"/>
          </a:p>
        </p:txBody>
      </p:sp>
    </p:spTree>
    <p:extLst>
      <p:ext uri="{BB962C8B-B14F-4D97-AF65-F5344CB8AC3E}">
        <p14:creationId xmlns:p14="http://schemas.microsoft.com/office/powerpoint/2010/main" val="1740544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615DE-3D0F-4EE1-B1A7-DED8F4937CF5}" type="datetimeFigureOut">
              <a:rPr lang="es-CO" smtClean="0"/>
              <a:pPr/>
              <a:t>30/11/2021</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C186390E-A369-47C8-82AD-D961993E8F0F}" type="slidenum">
              <a:rPr lang="es-CO" smtClean="0"/>
              <a:pPr/>
              <a:t>‹Nº›</a:t>
            </a:fld>
            <a:endParaRPr lang="es-CO"/>
          </a:p>
        </p:txBody>
      </p:sp>
    </p:spTree>
    <p:extLst>
      <p:ext uri="{BB962C8B-B14F-4D97-AF65-F5344CB8AC3E}">
        <p14:creationId xmlns:p14="http://schemas.microsoft.com/office/powerpoint/2010/main" val="1994320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7A615DE-3D0F-4EE1-B1A7-DED8F4937CF5}" type="datetimeFigureOut">
              <a:rPr lang="es-CO" smtClean="0"/>
              <a:pPr/>
              <a:t>30/11/2021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C186390E-A369-47C8-82AD-D961993E8F0F}" type="slidenum">
              <a:rPr lang="es-CO" smtClean="0"/>
              <a:pPr/>
              <a:t>‹Nº›</a:t>
            </a:fld>
            <a:endParaRPr lang="es-CO"/>
          </a:p>
        </p:txBody>
      </p:sp>
    </p:spTree>
    <p:extLst>
      <p:ext uri="{BB962C8B-B14F-4D97-AF65-F5344CB8AC3E}">
        <p14:creationId xmlns:p14="http://schemas.microsoft.com/office/powerpoint/2010/main" val="3928490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7A615DE-3D0F-4EE1-B1A7-DED8F4937CF5}" type="datetimeFigureOut">
              <a:rPr lang="es-CO" smtClean="0"/>
              <a:pPr/>
              <a:t>30/11/2021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C186390E-A369-47C8-82AD-D961993E8F0F}" type="slidenum">
              <a:rPr lang="es-CO" smtClean="0"/>
              <a:pPr/>
              <a:t>‹Nº›</a:t>
            </a:fld>
            <a:endParaRPr lang="es-CO"/>
          </a:p>
        </p:txBody>
      </p:sp>
    </p:spTree>
    <p:extLst>
      <p:ext uri="{BB962C8B-B14F-4D97-AF65-F5344CB8AC3E}">
        <p14:creationId xmlns:p14="http://schemas.microsoft.com/office/powerpoint/2010/main" val="381580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615DE-3D0F-4EE1-B1A7-DED8F4937CF5}" type="datetimeFigureOut">
              <a:rPr lang="es-CO" smtClean="0"/>
              <a:pPr/>
              <a:t>30/11/2021</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6390E-A369-47C8-82AD-D961993E8F0F}" type="slidenum">
              <a:rPr lang="es-CO" smtClean="0"/>
              <a:pPr/>
              <a:t>‹Nº›</a:t>
            </a:fld>
            <a:endParaRPr lang="es-CO"/>
          </a:p>
        </p:txBody>
      </p:sp>
    </p:spTree>
    <p:extLst>
      <p:ext uri="{BB962C8B-B14F-4D97-AF65-F5344CB8AC3E}">
        <p14:creationId xmlns:p14="http://schemas.microsoft.com/office/powerpoint/2010/main" val="26031595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3.xml"/><Relationship Id="rId11" Type="http://schemas.openxmlformats.org/officeDocument/2006/relationships/hyperlink" Target="https://pixnio.com/es/objetos/computer/ordenador-portatil-teclado-de-ordenador-telefono-movil-mano-oficina-lapiz-lugar-de-trabajo-papel" TargetMode="External"/><Relationship Id="rId5" Type="http://schemas.openxmlformats.org/officeDocument/2006/relationships/diagramData" Target="../diagrams/data3.xml"/><Relationship Id="rId10" Type="http://schemas.openxmlformats.org/officeDocument/2006/relationships/image" Target="../media/image6.jpg"/><Relationship Id="rId4" Type="http://schemas.openxmlformats.org/officeDocument/2006/relationships/image" Target="../media/image1.png"/><Relationship Id="rId9" Type="http://schemas.microsoft.com/office/2007/relationships/diagramDrawing" Target="../diagrams/drawing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slide" Target="slide16.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pixabay.com/es/pensamiento-persona-persona-pensando-2681494/" TargetMode="External"/><Relationship Id="rId5" Type="http://schemas.openxmlformats.org/officeDocument/2006/relationships/image" Target="../media/image8.jp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4.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png"/><Relationship Id="rId9" Type="http://schemas.microsoft.com/office/2007/relationships/diagramDrawing" Target="../diagrams/drawing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slide" Target="slide24.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slide" Target="slide24.xml"/><Relationship Id="rId5" Type="http://schemas.openxmlformats.org/officeDocument/2006/relationships/image" Target="../media/image1.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slide" Target="slide24.xml"/><Relationship Id="rId5" Type="http://schemas.openxmlformats.org/officeDocument/2006/relationships/image" Target="../media/image1.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slide" Target="slide24.xml"/><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s://www.cij.gov.ar/nota-4663-Lecciones-de-redacci-n--concordancia-V.htm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youtu.be/1ProieE0Vgs" TargetMode="Externa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s://www.cij.gov.ar/nota-13197-Claves--el-uso-de-may-sculas-con-nombres-propios.htm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fundeu.es/recomendacion/igual-de-en-comparaciones-mejor-que-iguales-de/" TargetMode="External"/><Relationship Id="rId5" Type="http://schemas.openxmlformats.org/officeDocument/2006/relationships/hyperlink" Target="https://www.fundeu.es/dudas/tipo-de-duda/concordancias/" TargetMode="External"/><Relationship Id="rId4" Type="http://schemas.openxmlformats.org/officeDocument/2006/relationships/hyperlink" Target="https://www.fundeu.es/categorias/" TargetMode="External"/></Relationships>
</file>

<file path=ppt/slides/_rels/slide4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hyperlink" Target="http://www.rae.es/recursos/diccionarios/dpd"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www.rae.es/ayuda/diccionario-panhispanico-de-dudas#orientaciones" TargetMode="External"/><Relationship Id="rId5" Type="http://schemas.openxmlformats.org/officeDocument/2006/relationships/image" Target="../media/image12.png"/><Relationship Id="rId4" Type="http://schemas.openxmlformats.org/officeDocument/2006/relationships/hyperlink" Target="Sesi&#243;n%2020/Sala_prensa_Dosier_Diccionario_panhispanico_de_dudas.pdf" TargetMode="External"/><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espanolcursoteoricopractico.com/" TargetMode="External"/><Relationship Id="rId5" Type="http://schemas.openxmlformats.org/officeDocument/2006/relationships/hyperlink" Target="https://www.cij.gov.ar/nota-4663-Lecciones-de-redacci-n--concordancia-V.html" TargetMode="External"/><Relationship Id="rId4" Type="http://schemas.openxmlformats.org/officeDocument/2006/relationships/hyperlink" Target="https://www.fundeu.es/"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mailto:lfonseca@mincultura.gov.c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youtu.be/VY89rXGyGk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5 CuadroTexto"/>
          <p:cNvSpPr txBox="1"/>
          <p:nvPr/>
        </p:nvSpPr>
        <p:spPr>
          <a:xfrm>
            <a:off x="899592" y="1916832"/>
            <a:ext cx="7344815" cy="4278094"/>
          </a:xfrm>
          <a:prstGeom prst="rect">
            <a:avLst/>
          </a:prstGeom>
          <a:noFill/>
        </p:spPr>
        <p:txBody>
          <a:bodyPr wrap="square" rtlCol="0">
            <a:spAutoFit/>
          </a:bodyPr>
          <a:lstStyle/>
          <a:p>
            <a:pPr algn="ctr"/>
            <a:r>
              <a:rPr lang="es-CO" sz="3200" b="1" dirty="0">
                <a:solidFill>
                  <a:schemeClr val="bg1"/>
                </a:solidFill>
                <a:latin typeface="Verdana" panose="020B0604030504040204" pitchFamily="34" charset="0"/>
                <a:ea typeface="Verdana" panose="020B0604030504040204" pitchFamily="34" charset="0"/>
                <a:cs typeface="Verdana" panose="020B0604030504040204" pitchFamily="34" charset="0"/>
              </a:rPr>
              <a:t>TALLER DE PRODUCCIÓN TEXTUAL</a:t>
            </a:r>
          </a:p>
          <a:p>
            <a:pPr algn="ctr"/>
            <a:r>
              <a:rPr lang="es-CO" sz="3200" b="1" dirty="0">
                <a:solidFill>
                  <a:schemeClr val="bg1"/>
                </a:solidFill>
                <a:latin typeface="Verdana" panose="020B0604030504040204" pitchFamily="34" charset="0"/>
                <a:ea typeface="Verdana" panose="020B0604030504040204" pitchFamily="34" charset="0"/>
                <a:cs typeface="Verdana" panose="020B0604030504040204" pitchFamily="34" charset="0"/>
              </a:rPr>
              <a:t>Redacción de informes</a:t>
            </a:r>
          </a:p>
          <a:p>
            <a:pPr algn="ctr"/>
            <a:endParaRPr lang="es-CO" sz="3200" b="1" i="1" dirty="0">
              <a:solidFill>
                <a:schemeClr val="bg1"/>
              </a:solidFill>
              <a:latin typeface="Verdana" panose="020B0604030504040204" pitchFamily="34" charset="0"/>
              <a:ea typeface="Verdana" panose="020B0604030504040204" pitchFamily="34" charset="0"/>
            </a:endParaRPr>
          </a:p>
          <a:p>
            <a:pPr algn="ctr"/>
            <a:endParaRPr lang="es-CO" sz="2400" b="1" dirty="0">
              <a:solidFill>
                <a:schemeClr val="bg1"/>
              </a:solidFill>
              <a:latin typeface="Verdana" panose="020B0604030504040204" pitchFamily="34" charset="0"/>
              <a:ea typeface="Verdana" panose="020B0604030504040204" pitchFamily="34" charset="0"/>
            </a:endParaRPr>
          </a:p>
          <a:p>
            <a:pPr algn="ctr"/>
            <a:endParaRPr lang="es-CO" sz="2400" b="1" dirty="0">
              <a:solidFill>
                <a:schemeClr val="bg1"/>
              </a:solidFill>
              <a:latin typeface="Verdana" panose="020B0604030504040204" pitchFamily="34" charset="0"/>
              <a:ea typeface="Verdana" panose="020B0604030504040204" pitchFamily="34" charset="0"/>
            </a:endParaRPr>
          </a:p>
          <a:p>
            <a:pPr algn="ctr"/>
            <a:r>
              <a:rPr lang="es-CO" sz="2400" b="1" dirty="0">
                <a:solidFill>
                  <a:schemeClr val="bg1"/>
                </a:solidFill>
                <a:latin typeface="Verdana" panose="020B0604030504040204" pitchFamily="34" charset="0"/>
                <a:ea typeface="Verdana" panose="020B0604030504040204" pitchFamily="34" charset="0"/>
              </a:rPr>
              <a:t>Laura Fonseca</a:t>
            </a:r>
          </a:p>
          <a:p>
            <a:pPr algn="ctr"/>
            <a:r>
              <a:rPr lang="es-CO" sz="2400" b="1" dirty="0">
                <a:solidFill>
                  <a:schemeClr val="bg1"/>
                </a:solidFill>
                <a:latin typeface="Verdana" panose="020B0604030504040204" pitchFamily="34" charset="0"/>
                <a:ea typeface="Verdana" panose="020B0604030504040204" pitchFamily="34" charset="0"/>
              </a:rPr>
              <a:t>Gestora del conocimiento</a:t>
            </a:r>
          </a:p>
          <a:p>
            <a:pPr algn="ctr"/>
            <a:r>
              <a:rPr lang="es-CO" sz="2400" b="1" dirty="0">
                <a:solidFill>
                  <a:schemeClr val="bg1"/>
                </a:solidFill>
                <a:latin typeface="Verdana" panose="020B0604030504040204" pitchFamily="34" charset="0"/>
                <a:ea typeface="Verdana" panose="020B0604030504040204" pitchFamily="34" charset="0"/>
              </a:rPr>
              <a:t>Ministerio de Cultura</a:t>
            </a:r>
          </a:p>
          <a:p>
            <a:pPr algn="ctr"/>
            <a:r>
              <a:rPr lang="es-CO" sz="2400" b="1" dirty="0">
                <a:solidFill>
                  <a:schemeClr val="bg1"/>
                </a:solidFill>
                <a:latin typeface="Verdana" panose="020B0604030504040204" pitchFamily="34" charset="0"/>
                <a:ea typeface="Verdana" panose="020B0604030504040204" pitchFamily="34" charset="0"/>
              </a:rPr>
              <a:t>2021</a:t>
            </a:r>
            <a:endParaRPr lang="es-CO" b="1" dirty="0">
              <a:solidFill>
                <a:schemeClr val="bg1"/>
              </a:solidFill>
            </a:endParaRPr>
          </a:p>
        </p:txBody>
      </p:sp>
      <p:pic>
        <p:nvPicPr>
          <p:cNvPr id="5" name="0 Imagen" descr="Logo Mincultura PNG.png">
            <a:extLst>
              <a:ext uri="{FF2B5EF4-FFF2-40B4-BE49-F238E27FC236}">
                <a16:creationId xmlns:a16="http://schemas.microsoft.com/office/drawing/2014/main" id="{683B0522-33FA-463F-BE61-6CF372060F4A}"/>
              </a:ext>
            </a:extLst>
          </p:cNvPr>
          <p:cNvPicPr/>
          <p:nvPr/>
        </p:nvPicPr>
        <p:blipFill>
          <a:blip r:embed="rId2"/>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3628184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2056780"/>
            <a:ext cx="9144000" cy="1692771"/>
          </a:xfrm>
          <a:prstGeom prst="rect">
            <a:avLst/>
          </a:prstGeom>
          <a:solidFill>
            <a:schemeClr val="accent1"/>
          </a:solidFill>
        </p:spPr>
        <p:txBody>
          <a:bodyPr wrap="square" rtlCol="0">
            <a:spAutoFit/>
          </a:bodyPr>
          <a:lstStyle/>
          <a:p>
            <a:pPr algn="ct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s-CO" sz="3200" dirty="0">
                <a:solidFill>
                  <a:schemeClr val="bg1"/>
                </a:solidFill>
                <a:latin typeface="Verdana" panose="020B0604030504040204" pitchFamily="34" charset="0"/>
                <a:ea typeface="Verdana" panose="020B0604030504040204" pitchFamily="34" charset="0"/>
                <a:cs typeface="Verdana" panose="020B0604030504040204" pitchFamily="34" charset="0"/>
              </a:rPr>
              <a:t>3. El texto y su estructura</a:t>
            </a:r>
          </a:p>
          <a:p>
            <a:pPr marL="457200" indent="-457200" algn="ctr">
              <a:buAutoNum type="arabicPeriod"/>
            </a:pP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ULLET_s1">
            <a:extLst>
              <a:ext uri="{FF2B5EF4-FFF2-40B4-BE49-F238E27FC236}">
                <a16:creationId xmlns:a16="http://schemas.microsoft.com/office/drawing/2014/main" id="{11152C02-26D1-43F0-9170-284DF5756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BULLET_s1">
            <a:extLst>
              <a:ext uri="{FF2B5EF4-FFF2-40B4-BE49-F238E27FC236}">
                <a16:creationId xmlns:a16="http://schemas.microsoft.com/office/drawing/2014/main" id="{3607DD16-B075-42CD-9092-C93D57A61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LLET_s1">
            <a:extLst>
              <a:ext uri="{FF2B5EF4-FFF2-40B4-BE49-F238E27FC236}">
                <a16:creationId xmlns:a16="http://schemas.microsoft.com/office/drawing/2014/main" id="{41A53D39-0E4F-4536-86A5-B4A353891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2" name="0 Imagen" descr="Logo Mincultura PNG.png">
            <a:extLst>
              <a:ext uri="{FF2B5EF4-FFF2-40B4-BE49-F238E27FC236}">
                <a16:creationId xmlns:a16="http://schemas.microsoft.com/office/drawing/2014/main" id="{B5929E4E-C467-49EE-986D-2DCF522A221E}"/>
              </a:ext>
            </a:extLst>
          </p:cNvPr>
          <p:cNvPicPr/>
          <p:nvPr/>
        </p:nvPicPr>
        <p:blipFill>
          <a:blip r:embed="rId3"/>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2045995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04" t="53017" r="45321" b="9968"/>
          <a:stretch/>
        </p:blipFill>
        <p:spPr bwMode="auto">
          <a:xfrm>
            <a:off x="541590" y="44624"/>
            <a:ext cx="8060377"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000928" y="44624"/>
            <a:ext cx="1617943" cy="461665"/>
          </a:xfrm>
          <a:prstGeom prst="rect">
            <a:avLst/>
          </a:prstGeom>
          <a:noFill/>
        </p:spPr>
        <p:txBody>
          <a:bodyPr wrap="non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El texto…</a:t>
            </a:r>
          </a:p>
        </p:txBody>
      </p:sp>
      <p:sp>
        <p:nvSpPr>
          <p:cNvPr id="7" name="6 Rectángulo"/>
          <p:cNvSpPr/>
          <p:nvPr/>
        </p:nvSpPr>
        <p:spPr>
          <a:xfrm>
            <a:off x="251078" y="1264449"/>
            <a:ext cx="8641402" cy="615553"/>
          </a:xfrm>
          <a:prstGeom prst="rect">
            <a:avLst/>
          </a:prstGeom>
        </p:spPr>
        <p:txBody>
          <a:bodyPr wrap="square">
            <a:spAutoFit/>
          </a:bodyPr>
          <a:lstStyle/>
          <a:p>
            <a:pPr algn="just"/>
            <a:endParaRPr lang="es-CO" sz="1600" dirty="0">
              <a:solidFill>
                <a:schemeClr val="tx1">
                  <a:lumMod val="75000"/>
                  <a:lumOff val="25000"/>
                </a:schemeClr>
              </a:solidFill>
            </a:endParaRPr>
          </a:p>
          <a:p>
            <a:pPr algn="just"/>
            <a:endParaRPr lang="es-CO" dirty="0">
              <a:solidFill>
                <a:schemeClr val="tx1">
                  <a:lumMod val="75000"/>
                  <a:lumOff val="25000"/>
                </a:schemeClr>
              </a:solidFill>
            </a:endParaRPr>
          </a:p>
        </p:txBody>
      </p:sp>
      <p:pic>
        <p:nvPicPr>
          <p:cNvPr id="20" name="0 Imagen" descr="Logo Mincultura PNG.png">
            <a:extLst>
              <a:ext uri="{FF2B5EF4-FFF2-40B4-BE49-F238E27FC236}">
                <a16:creationId xmlns:a16="http://schemas.microsoft.com/office/drawing/2014/main" id="{D79C11D6-FC23-48AD-9389-FAEFDED273C7}"/>
              </a:ext>
            </a:extLst>
          </p:cNvPr>
          <p:cNvPicPr/>
          <p:nvPr/>
        </p:nvPicPr>
        <p:blipFill>
          <a:blip r:embed="rId4"/>
          <a:stretch>
            <a:fillRect/>
          </a:stretch>
        </p:blipFill>
        <p:spPr>
          <a:xfrm>
            <a:off x="179512" y="6314672"/>
            <a:ext cx="2299335" cy="450850"/>
          </a:xfrm>
          <a:prstGeom prst="rect">
            <a:avLst/>
          </a:prstGeom>
        </p:spPr>
      </p:pic>
      <p:graphicFrame>
        <p:nvGraphicFramePr>
          <p:cNvPr id="4" name="Diagrama 3">
            <a:extLst>
              <a:ext uri="{FF2B5EF4-FFF2-40B4-BE49-F238E27FC236}">
                <a16:creationId xmlns:a16="http://schemas.microsoft.com/office/drawing/2014/main" id="{1CDD87A3-EC6C-4287-BB13-2A62806EFA4E}"/>
              </a:ext>
            </a:extLst>
          </p:cNvPr>
          <p:cNvGraphicFramePr/>
          <p:nvPr>
            <p:extLst>
              <p:ext uri="{D42A27DB-BD31-4B8C-83A1-F6EECF244321}">
                <p14:modId xmlns:p14="http://schemas.microsoft.com/office/powerpoint/2010/main" val="3319000520"/>
              </p:ext>
            </p:extLst>
          </p:nvPr>
        </p:nvGraphicFramePr>
        <p:xfrm>
          <a:off x="251078" y="404664"/>
          <a:ext cx="8497385" cy="59100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4" name="Imagen 13">
            <a:extLst>
              <a:ext uri="{FF2B5EF4-FFF2-40B4-BE49-F238E27FC236}">
                <a16:creationId xmlns:a16="http://schemas.microsoft.com/office/drawing/2014/main" id="{996BAD54-3EB2-44A1-8395-ECD530EC6998}"/>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683568" y="1264449"/>
            <a:ext cx="2590800" cy="1728216"/>
          </a:xfrm>
          <a:prstGeom prst="rect">
            <a:avLst/>
          </a:prstGeom>
        </p:spPr>
      </p:pic>
    </p:spTree>
    <p:extLst>
      <p:ext uri="{BB962C8B-B14F-4D97-AF65-F5344CB8AC3E}">
        <p14:creationId xmlns:p14="http://schemas.microsoft.com/office/powerpoint/2010/main" val="1321324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04" t="53017" r="45321" b="9968"/>
          <a:stretch/>
        </p:blipFill>
        <p:spPr bwMode="auto">
          <a:xfrm>
            <a:off x="541590" y="44624"/>
            <a:ext cx="8060377"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000928" y="44624"/>
            <a:ext cx="3704284" cy="461665"/>
          </a:xfrm>
          <a:prstGeom prst="rect">
            <a:avLst/>
          </a:prstGeom>
          <a:noFill/>
        </p:spPr>
        <p:txBody>
          <a:bodyPr wrap="non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La estructura del texto</a:t>
            </a:r>
          </a:p>
        </p:txBody>
      </p:sp>
      <p:sp>
        <p:nvSpPr>
          <p:cNvPr id="7" name="6 Rectángulo"/>
          <p:cNvSpPr/>
          <p:nvPr/>
        </p:nvSpPr>
        <p:spPr>
          <a:xfrm>
            <a:off x="251078" y="1264449"/>
            <a:ext cx="8641402" cy="615553"/>
          </a:xfrm>
          <a:prstGeom prst="rect">
            <a:avLst/>
          </a:prstGeom>
        </p:spPr>
        <p:txBody>
          <a:bodyPr wrap="square">
            <a:spAutoFit/>
          </a:bodyPr>
          <a:lstStyle/>
          <a:p>
            <a:pPr algn="just"/>
            <a:endParaRPr lang="es-CO" sz="1600" dirty="0">
              <a:solidFill>
                <a:schemeClr val="tx1">
                  <a:lumMod val="75000"/>
                  <a:lumOff val="25000"/>
                </a:schemeClr>
              </a:solidFill>
            </a:endParaRPr>
          </a:p>
          <a:p>
            <a:pPr algn="just"/>
            <a:endParaRPr lang="es-CO" dirty="0">
              <a:solidFill>
                <a:schemeClr val="tx1">
                  <a:lumMod val="75000"/>
                  <a:lumOff val="25000"/>
                </a:schemeClr>
              </a:solidFill>
            </a:endParaRPr>
          </a:p>
        </p:txBody>
      </p:sp>
      <p:grpSp>
        <p:nvGrpSpPr>
          <p:cNvPr id="8" name="Grupo 7">
            <a:extLst>
              <a:ext uri="{FF2B5EF4-FFF2-40B4-BE49-F238E27FC236}">
                <a16:creationId xmlns:a16="http://schemas.microsoft.com/office/drawing/2014/main" id="{7E92676D-E3EB-4F77-8045-0CF225EA8F40}"/>
              </a:ext>
            </a:extLst>
          </p:cNvPr>
          <p:cNvGrpSpPr/>
          <p:nvPr/>
        </p:nvGrpSpPr>
        <p:grpSpPr>
          <a:xfrm>
            <a:off x="17771" y="944724"/>
            <a:ext cx="9108458" cy="1656183"/>
            <a:chOff x="72030" y="0"/>
            <a:chExt cx="9108458" cy="1656183"/>
          </a:xfrm>
          <a:solidFill>
            <a:schemeClr val="accent1"/>
          </a:solidFill>
        </p:grpSpPr>
        <p:sp>
          <p:nvSpPr>
            <p:cNvPr id="18" name="Trapecio 17">
              <a:extLst>
                <a:ext uri="{FF2B5EF4-FFF2-40B4-BE49-F238E27FC236}">
                  <a16:creationId xmlns:a16="http://schemas.microsoft.com/office/drawing/2014/main" id="{F9BA0E3E-369B-43E8-830D-5B2CDEEEB1E1}"/>
                </a:ext>
              </a:extLst>
            </p:cNvPr>
            <p:cNvSpPr/>
            <p:nvPr/>
          </p:nvSpPr>
          <p:spPr>
            <a:xfrm rot="10800000">
              <a:off x="72030" y="0"/>
              <a:ext cx="9108458" cy="1656183"/>
            </a:xfrm>
            <a:prstGeom prst="trapezoid">
              <a:avLst>
                <a:gd name="adj" fmla="val 93111"/>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Trapecio 4">
              <a:extLst>
                <a:ext uri="{FF2B5EF4-FFF2-40B4-BE49-F238E27FC236}">
                  <a16:creationId xmlns:a16="http://schemas.microsoft.com/office/drawing/2014/main" id="{4C7D79B8-D55C-4CE7-B36A-7217888CBB29}"/>
                </a:ext>
              </a:extLst>
            </p:cNvPr>
            <p:cNvSpPr txBox="1"/>
            <p:nvPr/>
          </p:nvSpPr>
          <p:spPr>
            <a:xfrm>
              <a:off x="1666011" y="32990"/>
              <a:ext cx="5920497" cy="162319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s-CO" sz="3600" b="1" kern="1200" dirty="0">
                  <a:solidFill>
                    <a:schemeClr val="bg1"/>
                  </a:solidFill>
                  <a:latin typeface="Arial Black" pitchFamily="34" charset="0"/>
                </a:rPr>
                <a:t>Superestructura: armazón</a:t>
              </a:r>
              <a:endParaRPr lang="es-CO" sz="3600" kern="1200" dirty="0">
                <a:solidFill>
                  <a:schemeClr val="bg1"/>
                </a:solidFill>
              </a:endParaRPr>
            </a:p>
          </p:txBody>
        </p:sp>
      </p:grpSp>
      <p:grpSp>
        <p:nvGrpSpPr>
          <p:cNvPr id="9" name="Grupo 8">
            <a:extLst>
              <a:ext uri="{FF2B5EF4-FFF2-40B4-BE49-F238E27FC236}">
                <a16:creationId xmlns:a16="http://schemas.microsoft.com/office/drawing/2014/main" id="{EE50741B-8EFE-4B44-BD06-8B36B3DCF84D}"/>
              </a:ext>
            </a:extLst>
          </p:cNvPr>
          <p:cNvGrpSpPr/>
          <p:nvPr/>
        </p:nvGrpSpPr>
        <p:grpSpPr>
          <a:xfrm>
            <a:off x="1241895" y="2617403"/>
            <a:ext cx="6744346" cy="1656183"/>
            <a:chOff x="1296154" y="1672679"/>
            <a:chExt cx="6744346" cy="1656183"/>
          </a:xfrm>
          <a:solidFill>
            <a:schemeClr val="accent2">
              <a:lumMod val="40000"/>
              <a:lumOff val="60000"/>
            </a:schemeClr>
          </a:solidFill>
        </p:grpSpPr>
        <p:sp>
          <p:nvSpPr>
            <p:cNvPr id="16" name="Trapecio 15">
              <a:extLst>
                <a:ext uri="{FF2B5EF4-FFF2-40B4-BE49-F238E27FC236}">
                  <a16:creationId xmlns:a16="http://schemas.microsoft.com/office/drawing/2014/main" id="{CA33661F-A12F-4CE4-8925-3E671E932F1D}"/>
                </a:ext>
              </a:extLst>
            </p:cNvPr>
            <p:cNvSpPr/>
            <p:nvPr/>
          </p:nvSpPr>
          <p:spPr>
            <a:xfrm rot="10800000">
              <a:off x="1296154" y="1672679"/>
              <a:ext cx="6744346" cy="1656183"/>
            </a:xfrm>
            <a:prstGeom prst="trapezoid">
              <a:avLst>
                <a:gd name="adj" fmla="val 93111"/>
              </a:avLst>
            </a:pr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Trapecio 6">
              <a:extLst>
                <a:ext uri="{FF2B5EF4-FFF2-40B4-BE49-F238E27FC236}">
                  <a16:creationId xmlns:a16="http://schemas.microsoft.com/office/drawing/2014/main" id="{6936A639-C820-4300-9E1A-6EBA8EB6FBFE}"/>
                </a:ext>
              </a:extLst>
            </p:cNvPr>
            <p:cNvSpPr txBox="1"/>
            <p:nvPr/>
          </p:nvSpPr>
          <p:spPr>
            <a:xfrm>
              <a:off x="2826058" y="1672679"/>
              <a:ext cx="3672409" cy="1656183"/>
            </a:xfrm>
            <a:prstGeom prst="rect">
              <a:avLst/>
            </a:prstGeom>
            <a:solidFill>
              <a:schemeClr val="accent2">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s-CO" sz="2800" b="1" kern="1200" dirty="0">
                  <a:solidFill>
                    <a:schemeClr val="bg1"/>
                  </a:solidFill>
                  <a:latin typeface="Arial Black" pitchFamily="34" charset="0"/>
                </a:rPr>
                <a:t>Macroestructura: </a:t>
              </a:r>
              <a:r>
                <a:rPr lang="es-CO" sz="2400" b="1" kern="1200" dirty="0" err="1">
                  <a:solidFill>
                    <a:schemeClr val="bg1"/>
                  </a:solidFill>
                  <a:latin typeface="Arial Black" pitchFamily="34" charset="0"/>
                </a:rPr>
                <a:t>macroproposiciones</a:t>
              </a:r>
              <a:endParaRPr lang="es-CO" sz="2800" kern="1200" dirty="0">
                <a:solidFill>
                  <a:schemeClr val="bg1"/>
                </a:solidFill>
              </a:endParaRPr>
            </a:p>
          </p:txBody>
        </p:sp>
      </p:grpSp>
      <p:grpSp>
        <p:nvGrpSpPr>
          <p:cNvPr id="11" name="Grupo 10">
            <a:extLst>
              <a:ext uri="{FF2B5EF4-FFF2-40B4-BE49-F238E27FC236}">
                <a16:creationId xmlns:a16="http://schemas.microsoft.com/office/drawing/2014/main" id="{030163A0-1202-4878-9867-A785541B9305}"/>
              </a:ext>
            </a:extLst>
          </p:cNvPr>
          <p:cNvGrpSpPr/>
          <p:nvPr/>
        </p:nvGrpSpPr>
        <p:grpSpPr>
          <a:xfrm>
            <a:off x="2466019" y="4257092"/>
            <a:ext cx="4211962" cy="1656183"/>
            <a:chOff x="2520278" y="3312368"/>
            <a:chExt cx="4211962" cy="1656183"/>
          </a:xfrm>
        </p:grpSpPr>
        <p:sp>
          <p:nvSpPr>
            <p:cNvPr id="12" name="Trapecio 11">
              <a:extLst>
                <a:ext uri="{FF2B5EF4-FFF2-40B4-BE49-F238E27FC236}">
                  <a16:creationId xmlns:a16="http://schemas.microsoft.com/office/drawing/2014/main" id="{5418F2EA-1A92-4AB0-B546-DF1D2601D510}"/>
                </a:ext>
              </a:extLst>
            </p:cNvPr>
            <p:cNvSpPr/>
            <p:nvPr/>
          </p:nvSpPr>
          <p:spPr>
            <a:xfrm rot="10800000">
              <a:off x="2520278" y="3312368"/>
              <a:ext cx="4211962" cy="1656183"/>
            </a:xfrm>
            <a:prstGeom prst="trapezoid">
              <a:avLst>
                <a:gd name="adj" fmla="val 93111"/>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rapecio 8">
              <a:extLst>
                <a:ext uri="{FF2B5EF4-FFF2-40B4-BE49-F238E27FC236}">
                  <a16:creationId xmlns:a16="http://schemas.microsoft.com/office/drawing/2014/main" id="{12077829-1DBF-4E64-8AE8-3CD303823E1C}"/>
                </a:ext>
              </a:extLst>
            </p:cNvPr>
            <p:cNvSpPr txBox="1"/>
            <p:nvPr/>
          </p:nvSpPr>
          <p:spPr>
            <a:xfrm>
              <a:off x="3573046" y="3354650"/>
              <a:ext cx="2105981" cy="929826"/>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O" sz="1600" b="1" kern="1200" dirty="0" err="1">
                  <a:solidFill>
                    <a:schemeClr val="bg1"/>
                  </a:solidFill>
                  <a:latin typeface="Arial Black" pitchFamily="34" charset="0"/>
                </a:rPr>
                <a:t>Microestructuras:</a:t>
              </a:r>
              <a:r>
                <a:rPr lang="es-CO" sz="1400" b="1" kern="1200" dirty="0" err="1">
                  <a:solidFill>
                    <a:schemeClr val="bg1"/>
                  </a:solidFill>
                  <a:latin typeface="Arial Black" pitchFamily="34" charset="0"/>
                </a:rPr>
                <a:t>microproposiciones</a:t>
              </a:r>
              <a:endParaRPr lang="es-CO" sz="1600" kern="1200" dirty="0">
                <a:solidFill>
                  <a:schemeClr val="bg1"/>
                </a:solidFill>
              </a:endParaRPr>
            </a:p>
          </p:txBody>
        </p:sp>
      </p:grpSp>
      <p:pic>
        <p:nvPicPr>
          <p:cNvPr id="20" name="0 Imagen" descr="Logo Mincultura PNG.png">
            <a:extLst>
              <a:ext uri="{FF2B5EF4-FFF2-40B4-BE49-F238E27FC236}">
                <a16:creationId xmlns:a16="http://schemas.microsoft.com/office/drawing/2014/main" id="{D79C11D6-FC23-48AD-9389-FAEFDED273C7}"/>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2699236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04" t="53017" r="45321" b="9968"/>
          <a:stretch/>
        </p:blipFill>
        <p:spPr bwMode="auto">
          <a:xfrm>
            <a:off x="541590" y="44624"/>
            <a:ext cx="8060377"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000928" y="44624"/>
            <a:ext cx="3859775" cy="461665"/>
          </a:xfrm>
          <a:prstGeom prst="rect">
            <a:avLst/>
          </a:prstGeom>
          <a:noFill/>
        </p:spPr>
        <p:txBody>
          <a:bodyPr wrap="non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La estructura en detalle</a:t>
            </a:r>
          </a:p>
        </p:txBody>
      </p:sp>
      <p:sp>
        <p:nvSpPr>
          <p:cNvPr id="7" name="6 Rectángulo"/>
          <p:cNvSpPr/>
          <p:nvPr/>
        </p:nvSpPr>
        <p:spPr>
          <a:xfrm>
            <a:off x="251078" y="1264449"/>
            <a:ext cx="8641402" cy="615553"/>
          </a:xfrm>
          <a:prstGeom prst="rect">
            <a:avLst/>
          </a:prstGeom>
        </p:spPr>
        <p:txBody>
          <a:bodyPr wrap="square">
            <a:spAutoFit/>
          </a:bodyPr>
          <a:lstStyle/>
          <a:p>
            <a:pPr algn="just"/>
            <a:endParaRPr lang="es-CO" sz="1600" dirty="0">
              <a:solidFill>
                <a:schemeClr val="tx1">
                  <a:lumMod val="75000"/>
                  <a:lumOff val="25000"/>
                </a:schemeClr>
              </a:solidFill>
            </a:endParaRPr>
          </a:p>
          <a:p>
            <a:pPr algn="just"/>
            <a:endParaRPr lang="es-CO" dirty="0">
              <a:solidFill>
                <a:schemeClr val="tx1">
                  <a:lumMod val="75000"/>
                  <a:lumOff val="25000"/>
                </a:schemeClr>
              </a:solidFill>
            </a:endParaRPr>
          </a:p>
        </p:txBody>
      </p:sp>
      <p:sp>
        <p:nvSpPr>
          <p:cNvPr id="2" name="CuadroTexto 1">
            <a:extLst>
              <a:ext uri="{FF2B5EF4-FFF2-40B4-BE49-F238E27FC236}">
                <a16:creationId xmlns:a16="http://schemas.microsoft.com/office/drawing/2014/main" id="{D1D134CD-FA0F-405D-94B1-C3AF18406390}"/>
              </a:ext>
            </a:extLst>
          </p:cNvPr>
          <p:cNvSpPr txBox="1"/>
          <p:nvPr/>
        </p:nvSpPr>
        <p:spPr>
          <a:xfrm>
            <a:off x="33317" y="1143886"/>
            <a:ext cx="2952770" cy="92333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dirty="0"/>
              <a:t>Semántica: coherencia o cohesión (significados e intenciones</a:t>
            </a:r>
          </a:p>
        </p:txBody>
      </p:sp>
      <p:sp>
        <p:nvSpPr>
          <p:cNvPr id="21" name="CuadroTexto 20">
            <a:extLst>
              <a:ext uri="{FF2B5EF4-FFF2-40B4-BE49-F238E27FC236}">
                <a16:creationId xmlns:a16="http://schemas.microsoft.com/office/drawing/2014/main" id="{707F62CA-B4ED-4E73-A321-B981C8EC95B8}"/>
              </a:ext>
            </a:extLst>
          </p:cNvPr>
          <p:cNvSpPr txBox="1"/>
          <p:nvPr/>
        </p:nvSpPr>
        <p:spPr>
          <a:xfrm>
            <a:off x="6163213" y="1313908"/>
            <a:ext cx="295277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dirty="0"/>
              <a:t>Gramática. Secuencia de oraciones (reglas, usos)</a:t>
            </a:r>
          </a:p>
        </p:txBody>
      </p:sp>
      <p:sp>
        <p:nvSpPr>
          <p:cNvPr id="22" name="CuadroTexto 21">
            <a:extLst>
              <a:ext uri="{FF2B5EF4-FFF2-40B4-BE49-F238E27FC236}">
                <a16:creationId xmlns:a16="http://schemas.microsoft.com/office/drawing/2014/main" id="{B4190EF1-4B92-4D4C-96AB-0833A9D186AE}"/>
              </a:ext>
            </a:extLst>
          </p:cNvPr>
          <p:cNvSpPr txBox="1"/>
          <p:nvPr/>
        </p:nvSpPr>
        <p:spPr>
          <a:xfrm>
            <a:off x="33317" y="2067216"/>
            <a:ext cx="2952770" cy="923330"/>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CO" dirty="0"/>
              <a:t>Macroestructura: nivel global, secuencia de proposiciones</a:t>
            </a:r>
          </a:p>
        </p:txBody>
      </p:sp>
      <p:sp>
        <p:nvSpPr>
          <p:cNvPr id="23" name="CuadroTexto 22">
            <a:extLst>
              <a:ext uri="{FF2B5EF4-FFF2-40B4-BE49-F238E27FC236}">
                <a16:creationId xmlns:a16="http://schemas.microsoft.com/office/drawing/2014/main" id="{2D4617E0-6863-41C5-AA89-ACA7F48F0604}"/>
              </a:ext>
            </a:extLst>
          </p:cNvPr>
          <p:cNvSpPr txBox="1"/>
          <p:nvPr/>
        </p:nvSpPr>
        <p:spPr>
          <a:xfrm>
            <a:off x="6155734" y="1929606"/>
            <a:ext cx="2952770" cy="92333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CO" dirty="0"/>
              <a:t>Microestructuras: nivel local (oraciones y relaciones entre ellas)</a:t>
            </a:r>
          </a:p>
        </p:txBody>
      </p:sp>
      <p:sp>
        <p:nvSpPr>
          <p:cNvPr id="24" name="CuadroTexto 23">
            <a:extLst>
              <a:ext uri="{FF2B5EF4-FFF2-40B4-BE49-F238E27FC236}">
                <a16:creationId xmlns:a16="http://schemas.microsoft.com/office/drawing/2014/main" id="{8FCF0636-278D-4C69-A822-931293A41CE3}"/>
              </a:ext>
            </a:extLst>
          </p:cNvPr>
          <p:cNvSpPr txBox="1"/>
          <p:nvPr/>
        </p:nvSpPr>
        <p:spPr>
          <a:xfrm>
            <a:off x="3102284" y="591693"/>
            <a:ext cx="2952770" cy="646331"/>
          </a:xfrm>
          <a:prstGeom prst="rect">
            <a:avLst/>
          </a:prstGeom>
          <a:noFill/>
          <a:ln>
            <a:solidFill>
              <a:schemeClr val="accent2"/>
            </a:solidFill>
          </a:ln>
        </p:spPr>
        <p:txBody>
          <a:bodyPr wrap="square" rtlCol="0">
            <a:spAutoFit/>
          </a:bodyPr>
          <a:lstStyle/>
          <a:p>
            <a:pPr algn="ctr"/>
            <a:r>
              <a:rPr lang="es-CO" dirty="0"/>
              <a:t>Superestructura: reglas de formación y orden</a:t>
            </a:r>
          </a:p>
        </p:txBody>
      </p:sp>
      <p:sp>
        <p:nvSpPr>
          <p:cNvPr id="25" name="CuadroTexto 24">
            <a:extLst>
              <a:ext uri="{FF2B5EF4-FFF2-40B4-BE49-F238E27FC236}">
                <a16:creationId xmlns:a16="http://schemas.microsoft.com/office/drawing/2014/main" id="{ADC18683-4412-4D79-B7A2-9F3374D08247}"/>
              </a:ext>
            </a:extLst>
          </p:cNvPr>
          <p:cNvSpPr txBox="1"/>
          <p:nvPr/>
        </p:nvSpPr>
        <p:spPr>
          <a:xfrm>
            <a:off x="3035154" y="1722732"/>
            <a:ext cx="2952770" cy="646331"/>
          </a:xfrm>
          <a:prstGeom prst="rect">
            <a:avLst/>
          </a:prstGeom>
          <a:noFill/>
          <a:ln>
            <a:solidFill>
              <a:schemeClr val="accent2"/>
            </a:solidFill>
          </a:ln>
        </p:spPr>
        <p:txBody>
          <a:bodyPr wrap="square" rtlCol="0">
            <a:spAutoFit/>
          </a:bodyPr>
          <a:lstStyle/>
          <a:p>
            <a:pPr algn="ctr"/>
            <a:r>
              <a:rPr lang="es-CO" dirty="0" err="1"/>
              <a:t>Macrorreglas</a:t>
            </a:r>
            <a:r>
              <a:rPr lang="es-CO" dirty="0"/>
              <a:t>: vínculo (según tipo de discurso)</a:t>
            </a:r>
          </a:p>
        </p:txBody>
      </p:sp>
      <p:sp>
        <p:nvSpPr>
          <p:cNvPr id="26" name="CuadroTexto 25">
            <a:extLst>
              <a:ext uri="{FF2B5EF4-FFF2-40B4-BE49-F238E27FC236}">
                <a16:creationId xmlns:a16="http://schemas.microsoft.com/office/drawing/2014/main" id="{787AAC7B-1FCB-4351-BD17-AA41A25F58DF}"/>
              </a:ext>
            </a:extLst>
          </p:cNvPr>
          <p:cNvSpPr txBox="1"/>
          <p:nvPr/>
        </p:nvSpPr>
        <p:spPr>
          <a:xfrm>
            <a:off x="3035154" y="3534579"/>
            <a:ext cx="2952770" cy="369332"/>
          </a:xfrm>
          <a:prstGeom prst="rect">
            <a:avLst/>
          </a:prstGeom>
          <a:noFill/>
          <a:ln>
            <a:solidFill>
              <a:schemeClr val="accent2"/>
            </a:solidFill>
          </a:ln>
        </p:spPr>
        <p:txBody>
          <a:bodyPr wrap="square" rtlCol="0">
            <a:spAutoFit/>
          </a:bodyPr>
          <a:lstStyle/>
          <a:p>
            <a:pPr algn="ctr"/>
            <a:r>
              <a:rPr lang="es-CO" dirty="0"/>
              <a:t>Construcción - integración</a:t>
            </a:r>
          </a:p>
        </p:txBody>
      </p:sp>
      <p:sp>
        <p:nvSpPr>
          <p:cNvPr id="27" name="CuadroTexto 26">
            <a:extLst>
              <a:ext uri="{FF2B5EF4-FFF2-40B4-BE49-F238E27FC236}">
                <a16:creationId xmlns:a16="http://schemas.microsoft.com/office/drawing/2014/main" id="{BEAFE2D4-7C3B-47A9-931D-620B97E65400}"/>
              </a:ext>
            </a:extLst>
          </p:cNvPr>
          <p:cNvSpPr txBox="1"/>
          <p:nvPr/>
        </p:nvSpPr>
        <p:spPr>
          <a:xfrm>
            <a:off x="3015434" y="4213403"/>
            <a:ext cx="2952770" cy="369332"/>
          </a:xfrm>
          <a:prstGeom prst="rect">
            <a:avLst/>
          </a:prstGeom>
          <a:noFill/>
          <a:ln>
            <a:solidFill>
              <a:schemeClr val="accent2"/>
            </a:solidFill>
          </a:ln>
        </p:spPr>
        <p:txBody>
          <a:bodyPr wrap="square" rtlCol="0">
            <a:spAutoFit/>
          </a:bodyPr>
          <a:lstStyle/>
          <a:p>
            <a:pPr algn="ctr"/>
            <a:r>
              <a:rPr lang="es-CO" dirty="0"/>
              <a:t>Supresión - Omisión</a:t>
            </a:r>
          </a:p>
        </p:txBody>
      </p:sp>
      <p:sp>
        <p:nvSpPr>
          <p:cNvPr id="28" name="CuadroTexto 27">
            <a:extLst>
              <a:ext uri="{FF2B5EF4-FFF2-40B4-BE49-F238E27FC236}">
                <a16:creationId xmlns:a16="http://schemas.microsoft.com/office/drawing/2014/main" id="{2DE76D5E-1534-4691-AB89-4186CBA49DC8}"/>
              </a:ext>
            </a:extLst>
          </p:cNvPr>
          <p:cNvSpPr txBox="1"/>
          <p:nvPr/>
        </p:nvSpPr>
        <p:spPr>
          <a:xfrm>
            <a:off x="3015434" y="4942102"/>
            <a:ext cx="2952770" cy="369332"/>
          </a:xfrm>
          <a:prstGeom prst="rect">
            <a:avLst/>
          </a:prstGeom>
          <a:noFill/>
          <a:ln>
            <a:solidFill>
              <a:schemeClr val="accent2"/>
            </a:solidFill>
          </a:ln>
        </p:spPr>
        <p:txBody>
          <a:bodyPr wrap="square" rtlCol="0">
            <a:spAutoFit/>
          </a:bodyPr>
          <a:lstStyle/>
          <a:p>
            <a:pPr algn="ctr"/>
            <a:r>
              <a:rPr lang="es-CO" dirty="0"/>
              <a:t>Generalización</a:t>
            </a:r>
          </a:p>
        </p:txBody>
      </p:sp>
      <p:sp>
        <p:nvSpPr>
          <p:cNvPr id="29" name="CuadroTexto 28">
            <a:extLst>
              <a:ext uri="{FF2B5EF4-FFF2-40B4-BE49-F238E27FC236}">
                <a16:creationId xmlns:a16="http://schemas.microsoft.com/office/drawing/2014/main" id="{E55048EE-77A6-4B19-A5C8-2CF29485D1BC}"/>
              </a:ext>
            </a:extLst>
          </p:cNvPr>
          <p:cNvSpPr txBox="1"/>
          <p:nvPr/>
        </p:nvSpPr>
        <p:spPr>
          <a:xfrm>
            <a:off x="3035154" y="5680766"/>
            <a:ext cx="2952770" cy="369332"/>
          </a:xfrm>
          <a:prstGeom prst="rect">
            <a:avLst/>
          </a:prstGeom>
          <a:noFill/>
          <a:ln>
            <a:solidFill>
              <a:schemeClr val="accent2"/>
            </a:solidFill>
          </a:ln>
        </p:spPr>
        <p:txBody>
          <a:bodyPr wrap="square" rtlCol="0">
            <a:spAutoFit/>
          </a:bodyPr>
          <a:lstStyle/>
          <a:p>
            <a:pPr algn="ctr"/>
            <a:r>
              <a:rPr lang="es-CO" dirty="0"/>
              <a:t>Selección</a:t>
            </a:r>
          </a:p>
        </p:txBody>
      </p:sp>
      <p:sp>
        <p:nvSpPr>
          <p:cNvPr id="3" name="Flecha: hacia abajo 2">
            <a:extLst>
              <a:ext uri="{FF2B5EF4-FFF2-40B4-BE49-F238E27FC236}">
                <a16:creationId xmlns:a16="http://schemas.microsoft.com/office/drawing/2014/main" id="{44D3D7E2-18A7-4E90-A8DA-309D858D24D6}"/>
              </a:ext>
            </a:extLst>
          </p:cNvPr>
          <p:cNvSpPr/>
          <p:nvPr/>
        </p:nvSpPr>
        <p:spPr>
          <a:xfrm>
            <a:off x="4394626" y="2436548"/>
            <a:ext cx="302781" cy="1098031"/>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O"/>
          </a:p>
        </p:txBody>
      </p:sp>
      <p:sp>
        <p:nvSpPr>
          <p:cNvPr id="30" name="CuadroTexto 29">
            <a:extLst>
              <a:ext uri="{FF2B5EF4-FFF2-40B4-BE49-F238E27FC236}">
                <a16:creationId xmlns:a16="http://schemas.microsoft.com/office/drawing/2014/main" id="{92978411-8449-4D64-B24B-0636D4DE6437}"/>
              </a:ext>
            </a:extLst>
          </p:cNvPr>
          <p:cNvSpPr txBox="1"/>
          <p:nvPr/>
        </p:nvSpPr>
        <p:spPr>
          <a:xfrm>
            <a:off x="14307" y="3430741"/>
            <a:ext cx="2952770" cy="646331"/>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CO" dirty="0" err="1"/>
              <a:t>Macroproposiciones</a:t>
            </a:r>
            <a:r>
              <a:rPr lang="es-CO" dirty="0"/>
              <a:t>: propósitos con ideas o temas</a:t>
            </a:r>
          </a:p>
        </p:txBody>
      </p:sp>
      <p:sp>
        <p:nvSpPr>
          <p:cNvPr id="31" name="Flecha: hacia abajo 30">
            <a:extLst>
              <a:ext uri="{FF2B5EF4-FFF2-40B4-BE49-F238E27FC236}">
                <a16:creationId xmlns:a16="http://schemas.microsoft.com/office/drawing/2014/main" id="{8F90982F-8ADF-46C3-BF28-C4F9B1970371}"/>
              </a:ext>
            </a:extLst>
          </p:cNvPr>
          <p:cNvSpPr/>
          <p:nvPr/>
        </p:nvSpPr>
        <p:spPr>
          <a:xfrm>
            <a:off x="1299919" y="2990546"/>
            <a:ext cx="302781" cy="436713"/>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a:p>
        </p:txBody>
      </p:sp>
      <p:sp>
        <p:nvSpPr>
          <p:cNvPr id="32" name="CuadroTexto 31">
            <a:extLst>
              <a:ext uri="{FF2B5EF4-FFF2-40B4-BE49-F238E27FC236}">
                <a16:creationId xmlns:a16="http://schemas.microsoft.com/office/drawing/2014/main" id="{5D3A0041-861A-4943-A618-4839E73E191D}"/>
              </a:ext>
            </a:extLst>
          </p:cNvPr>
          <p:cNvSpPr txBox="1"/>
          <p:nvPr/>
        </p:nvSpPr>
        <p:spPr>
          <a:xfrm>
            <a:off x="6151984" y="3379858"/>
            <a:ext cx="2952770" cy="646331"/>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CO" dirty="0" err="1"/>
              <a:t>Microproposiciones</a:t>
            </a:r>
            <a:r>
              <a:rPr lang="es-CO" dirty="0"/>
              <a:t>: relaciones entre las partes</a:t>
            </a:r>
          </a:p>
        </p:txBody>
      </p:sp>
      <p:sp>
        <p:nvSpPr>
          <p:cNvPr id="33" name="Flecha: hacia abajo 32">
            <a:extLst>
              <a:ext uri="{FF2B5EF4-FFF2-40B4-BE49-F238E27FC236}">
                <a16:creationId xmlns:a16="http://schemas.microsoft.com/office/drawing/2014/main" id="{2F5FE8A9-3E26-41D8-B159-994179538438}"/>
              </a:ext>
            </a:extLst>
          </p:cNvPr>
          <p:cNvSpPr/>
          <p:nvPr/>
        </p:nvSpPr>
        <p:spPr>
          <a:xfrm>
            <a:off x="7476978" y="2898040"/>
            <a:ext cx="302781" cy="436713"/>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a:p>
        </p:txBody>
      </p:sp>
      <p:pic>
        <p:nvPicPr>
          <p:cNvPr id="34" name="0 Imagen" descr="Logo Mincultura PNG.png">
            <a:extLst>
              <a:ext uri="{FF2B5EF4-FFF2-40B4-BE49-F238E27FC236}">
                <a16:creationId xmlns:a16="http://schemas.microsoft.com/office/drawing/2014/main" id="{54A6EEA5-8A25-4721-8E38-50471DDE332C}"/>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2190912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2056780"/>
            <a:ext cx="9144000" cy="1692771"/>
          </a:xfrm>
          <a:prstGeom prst="rect">
            <a:avLst/>
          </a:prstGeom>
          <a:solidFill>
            <a:schemeClr val="accent1"/>
          </a:solidFill>
        </p:spPr>
        <p:txBody>
          <a:bodyPr wrap="square" rtlCol="0">
            <a:spAutoFit/>
          </a:bodyPr>
          <a:lstStyle/>
          <a:p>
            <a:pPr algn="ct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s-CO" sz="3200" dirty="0">
                <a:solidFill>
                  <a:schemeClr val="bg1"/>
                </a:solidFill>
                <a:latin typeface="Verdana" panose="020B0604030504040204" pitchFamily="34" charset="0"/>
                <a:ea typeface="Verdana" panose="020B0604030504040204" pitchFamily="34" charset="0"/>
                <a:cs typeface="Verdana" panose="020B0604030504040204" pitchFamily="34" charset="0"/>
              </a:rPr>
              <a:t>3. Comprensión y niveles de lectura</a:t>
            </a:r>
          </a:p>
          <a:p>
            <a:pPr marL="457200" indent="-457200" algn="ctr">
              <a:buAutoNum type="arabicPeriod"/>
            </a:pP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ULLET_s1">
            <a:extLst>
              <a:ext uri="{FF2B5EF4-FFF2-40B4-BE49-F238E27FC236}">
                <a16:creationId xmlns:a16="http://schemas.microsoft.com/office/drawing/2014/main" id="{11152C02-26D1-43F0-9170-284DF5756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BULLET_s1">
            <a:extLst>
              <a:ext uri="{FF2B5EF4-FFF2-40B4-BE49-F238E27FC236}">
                <a16:creationId xmlns:a16="http://schemas.microsoft.com/office/drawing/2014/main" id="{3607DD16-B075-42CD-9092-C93D57A61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LLET_s1">
            <a:extLst>
              <a:ext uri="{FF2B5EF4-FFF2-40B4-BE49-F238E27FC236}">
                <a16:creationId xmlns:a16="http://schemas.microsoft.com/office/drawing/2014/main" id="{41A53D39-0E4F-4536-86A5-B4A353891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2" name="0 Imagen" descr="Logo Mincultura PNG.png">
            <a:extLst>
              <a:ext uri="{FF2B5EF4-FFF2-40B4-BE49-F238E27FC236}">
                <a16:creationId xmlns:a16="http://schemas.microsoft.com/office/drawing/2014/main" id="{B5929E4E-C467-49EE-986D-2DCF522A221E}"/>
              </a:ext>
            </a:extLst>
          </p:cNvPr>
          <p:cNvPicPr/>
          <p:nvPr/>
        </p:nvPicPr>
        <p:blipFill>
          <a:blip r:embed="rId3"/>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1805567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04" t="53017" r="45321" b="9968"/>
          <a:stretch/>
        </p:blipFill>
        <p:spPr bwMode="auto">
          <a:xfrm>
            <a:off x="541590" y="44624"/>
            <a:ext cx="8060377"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000928" y="44624"/>
            <a:ext cx="3704284" cy="461665"/>
          </a:xfrm>
          <a:prstGeom prst="rect">
            <a:avLst/>
          </a:prstGeom>
          <a:noFill/>
        </p:spPr>
        <p:txBody>
          <a:bodyPr wrap="non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La estructura del texto</a:t>
            </a:r>
          </a:p>
        </p:txBody>
      </p:sp>
      <p:sp>
        <p:nvSpPr>
          <p:cNvPr id="7" name="6 Rectángulo"/>
          <p:cNvSpPr/>
          <p:nvPr/>
        </p:nvSpPr>
        <p:spPr>
          <a:xfrm>
            <a:off x="251078" y="1264449"/>
            <a:ext cx="8641402" cy="615553"/>
          </a:xfrm>
          <a:prstGeom prst="rect">
            <a:avLst/>
          </a:prstGeom>
        </p:spPr>
        <p:txBody>
          <a:bodyPr wrap="square">
            <a:spAutoFit/>
          </a:bodyPr>
          <a:lstStyle/>
          <a:p>
            <a:pPr algn="just"/>
            <a:endParaRPr lang="es-CO" sz="1600" dirty="0">
              <a:solidFill>
                <a:schemeClr val="tx1">
                  <a:lumMod val="75000"/>
                  <a:lumOff val="25000"/>
                </a:schemeClr>
              </a:solidFill>
            </a:endParaRPr>
          </a:p>
          <a:p>
            <a:pPr algn="just"/>
            <a:endParaRPr lang="es-CO" dirty="0">
              <a:solidFill>
                <a:schemeClr val="tx1">
                  <a:lumMod val="75000"/>
                  <a:lumOff val="25000"/>
                </a:schemeClr>
              </a:solidFill>
            </a:endParaRPr>
          </a:p>
        </p:txBody>
      </p:sp>
      <p:grpSp>
        <p:nvGrpSpPr>
          <p:cNvPr id="8" name="Grupo 7">
            <a:extLst>
              <a:ext uri="{FF2B5EF4-FFF2-40B4-BE49-F238E27FC236}">
                <a16:creationId xmlns:a16="http://schemas.microsoft.com/office/drawing/2014/main" id="{7E92676D-E3EB-4F77-8045-0CF225EA8F40}"/>
              </a:ext>
            </a:extLst>
          </p:cNvPr>
          <p:cNvGrpSpPr/>
          <p:nvPr/>
        </p:nvGrpSpPr>
        <p:grpSpPr>
          <a:xfrm>
            <a:off x="17771" y="944724"/>
            <a:ext cx="9108458" cy="1656183"/>
            <a:chOff x="72030" y="0"/>
            <a:chExt cx="9108458" cy="1656183"/>
          </a:xfrm>
          <a:solidFill>
            <a:schemeClr val="accent1"/>
          </a:solidFill>
        </p:grpSpPr>
        <p:sp>
          <p:nvSpPr>
            <p:cNvPr id="18" name="Trapecio 17">
              <a:extLst>
                <a:ext uri="{FF2B5EF4-FFF2-40B4-BE49-F238E27FC236}">
                  <a16:creationId xmlns:a16="http://schemas.microsoft.com/office/drawing/2014/main" id="{F9BA0E3E-369B-43E8-830D-5B2CDEEEB1E1}"/>
                </a:ext>
              </a:extLst>
            </p:cNvPr>
            <p:cNvSpPr/>
            <p:nvPr/>
          </p:nvSpPr>
          <p:spPr>
            <a:xfrm rot="10800000">
              <a:off x="72030" y="0"/>
              <a:ext cx="9108458" cy="1656183"/>
            </a:xfrm>
            <a:prstGeom prst="trapezoid">
              <a:avLst>
                <a:gd name="adj" fmla="val 93111"/>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Trapecio 4">
              <a:extLst>
                <a:ext uri="{FF2B5EF4-FFF2-40B4-BE49-F238E27FC236}">
                  <a16:creationId xmlns:a16="http://schemas.microsoft.com/office/drawing/2014/main" id="{4C7D79B8-D55C-4CE7-B36A-7217888CBB29}"/>
                </a:ext>
              </a:extLst>
            </p:cNvPr>
            <p:cNvSpPr txBox="1"/>
            <p:nvPr/>
          </p:nvSpPr>
          <p:spPr>
            <a:xfrm>
              <a:off x="1666011" y="32990"/>
              <a:ext cx="5920497" cy="162319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s-CO" sz="3600" b="1" kern="1200" dirty="0">
                  <a:solidFill>
                    <a:schemeClr val="bg1"/>
                  </a:solidFill>
                  <a:latin typeface="Arial Black" pitchFamily="34" charset="0"/>
                </a:rPr>
                <a:t>Superestructura: Nivel literal</a:t>
              </a:r>
              <a:endParaRPr lang="es-CO" sz="3600" kern="1200" dirty="0">
                <a:solidFill>
                  <a:schemeClr val="bg1"/>
                </a:solidFill>
              </a:endParaRPr>
            </a:p>
          </p:txBody>
        </p:sp>
      </p:grpSp>
      <p:grpSp>
        <p:nvGrpSpPr>
          <p:cNvPr id="9" name="Grupo 8">
            <a:extLst>
              <a:ext uri="{FF2B5EF4-FFF2-40B4-BE49-F238E27FC236}">
                <a16:creationId xmlns:a16="http://schemas.microsoft.com/office/drawing/2014/main" id="{EE50741B-8EFE-4B44-BD06-8B36B3DCF84D}"/>
              </a:ext>
            </a:extLst>
          </p:cNvPr>
          <p:cNvGrpSpPr/>
          <p:nvPr/>
        </p:nvGrpSpPr>
        <p:grpSpPr>
          <a:xfrm>
            <a:off x="1241895" y="2617403"/>
            <a:ext cx="6744346" cy="1656183"/>
            <a:chOff x="1296154" y="1672679"/>
            <a:chExt cx="6744346" cy="1656183"/>
          </a:xfrm>
          <a:solidFill>
            <a:schemeClr val="accent2">
              <a:lumMod val="40000"/>
              <a:lumOff val="60000"/>
            </a:schemeClr>
          </a:solidFill>
        </p:grpSpPr>
        <p:sp>
          <p:nvSpPr>
            <p:cNvPr id="16" name="Trapecio 15">
              <a:extLst>
                <a:ext uri="{FF2B5EF4-FFF2-40B4-BE49-F238E27FC236}">
                  <a16:creationId xmlns:a16="http://schemas.microsoft.com/office/drawing/2014/main" id="{CA33661F-A12F-4CE4-8925-3E671E932F1D}"/>
                </a:ext>
              </a:extLst>
            </p:cNvPr>
            <p:cNvSpPr/>
            <p:nvPr/>
          </p:nvSpPr>
          <p:spPr>
            <a:xfrm rot="10800000">
              <a:off x="1296154" y="1672679"/>
              <a:ext cx="6744346" cy="1656183"/>
            </a:xfrm>
            <a:prstGeom prst="trapezoid">
              <a:avLst>
                <a:gd name="adj" fmla="val 93111"/>
              </a:avLst>
            </a:pr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Trapecio 6">
              <a:extLst>
                <a:ext uri="{FF2B5EF4-FFF2-40B4-BE49-F238E27FC236}">
                  <a16:creationId xmlns:a16="http://schemas.microsoft.com/office/drawing/2014/main" id="{6936A639-C820-4300-9E1A-6EBA8EB6FBFE}"/>
                </a:ext>
              </a:extLst>
            </p:cNvPr>
            <p:cNvSpPr txBox="1"/>
            <p:nvPr/>
          </p:nvSpPr>
          <p:spPr>
            <a:xfrm>
              <a:off x="2826058" y="1672679"/>
              <a:ext cx="3672409" cy="1656183"/>
            </a:xfrm>
            <a:prstGeom prst="rect">
              <a:avLst/>
            </a:prstGeom>
            <a:solidFill>
              <a:schemeClr val="accent2">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s-CO" sz="2800" b="1" kern="1200" dirty="0">
                  <a:solidFill>
                    <a:schemeClr val="bg1"/>
                  </a:solidFill>
                  <a:latin typeface="Arial Black" pitchFamily="34" charset="0"/>
                </a:rPr>
                <a:t>Macroestructura: </a:t>
              </a:r>
              <a:r>
                <a:rPr lang="es-CO" sz="2400" b="1" kern="1200" dirty="0">
                  <a:solidFill>
                    <a:schemeClr val="bg1"/>
                  </a:solidFill>
                  <a:latin typeface="Arial Black" pitchFamily="34" charset="0"/>
                </a:rPr>
                <a:t>Nivel inferencial</a:t>
              </a:r>
              <a:endParaRPr lang="es-CO" sz="2800" kern="1200" dirty="0">
                <a:solidFill>
                  <a:schemeClr val="bg1"/>
                </a:solidFill>
              </a:endParaRPr>
            </a:p>
          </p:txBody>
        </p:sp>
      </p:grpSp>
      <p:grpSp>
        <p:nvGrpSpPr>
          <p:cNvPr id="11" name="Grupo 10">
            <a:extLst>
              <a:ext uri="{FF2B5EF4-FFF2-40B4-BE49-F238E27FC236}">
                <a16:creationId xmlns:a16="http://schemas.microsoft.com/office/drawing/2014/main" id="{030163A0-1202-4878-9867-A785541B9305}"/>
              </a:ext>
            </a:extLst>
          </p:cNvPr>
          <p:cNvGrpSpPr/>
          <p:nvPr/>
        </p:nvGrpSpPr>
        <p:grpSpPr>
          <a:xfrm>
            <a:off x="2466019" y="4257092"/>
            <a:ext cx="4211962" cy="1656183"/>
            <a:chOff x="2520278" y="3312368"/>
            <a:chExt cx="4211962" cy="1656183"/>
          </a:xfrm>
        </p:grpSpPr>
        <p:sp>
          <p:nvSpPr>
            <p:cNvPr id="12" name="Trapecio 11">
              <a:extLst>
                <a:ext uri="{FF2B5EF4-FFF2-40B4-BE49-F238E27FC236}">
                  <a16:creationId xmlns:a16="http://schemas.microsoft.com/office/drawing/2014/main" id="{5418F2EA-1A92-4AB0-B546-DF1D2601D510}"/>
                </a:ext>
              </a:extLst>
            </p:cNvPr>
            <p:cNvSpPr/>
            <p:nvPr/>
          </p:nvSpPr>
          <p:spPr>
            <a:xfrm rot="10800000">
              <a:off x="2520278" y="3312368"/>
              <a:ext cx="4211962" cy="1656183"/>
            </a:xfrm>
            <a:prstGeom prst="trapezoid">
              <a:avLst>
                <a:gd name="adj" fmla="val 93111"/>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rapecio 8">
              <a:extLst>
                <a:ext uri="{FF2B5EF4-FFF2-40B4-BE49-F238E27FC236}">
                  <a16:creationId xmlns:a16="http://schemas.microsoft.com/office/drawing/2014/main" id="{12077829-1DBF-4E64-8AE8-3CD303823E1C}"/>
                </a:ext>
              </a:extLst>
            </p:cNvPr>
            <p:cNvSpPr txBox="1"/>
            <p:nvPr/>
          </p:nvSpPr>
          <p:spPr>
            <a:xfrm>
              <a:off x="3573046" y="3354650"/>
              <a:ext cx="2105981" cy="929826"/>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O" sz="1600" b="1" kern="1200" dirty="0" err="1">
                  <a:solidFill>
                    <a:schemeClr val="bg1"/>
                  </a:solidFill>
                  <a:latin typeface="Arial Black" pitchFamily="34" charset="0"/>
                </a:rPr>
                <a:t>Microestructuras:</a:t>
              </a:r>
              <a:r>
                <a:rPr lang="es-CO" sz="2000" b="1" kern="1200" dirty="0" err="1">
                  <a:solidFill>
                    <a:schemeClr val="bg1"/>
                  </a:solidFill>
                  <a:latin typeface="Arial Black" pitchFamily="34" charset="0"/>
                </a:rPr>
                <a:t>Nivel</a:t>
              </a:r>
              <a:r>
                <a:rPr lang="es-CO" sz="2000" b="1" kern="1200" dirty="0">
                  <a:solidFill>
                    <a:schemeClr val="bg1"/>
                  </a:solidFill>
                  <a:latin typeface="Arial Black" pitchFamily="34" charset="0"/>
                </a:rPr>
                <a:t> crítico-intertextual</a:t>
              </a:r>
              <a:endParaRPr lang="es-CO" sz="1600" kern="1200" dirty="0">
                <a:solidFill>
                  <a:schemeClr val="bg1"/>
                </a:solidFill>
              </a:endParaRPr>
            </a:p>
          </p:txBody>
        </p:sp>
      </p:grpSp>
      <p:pic>
        <p:nvPicPr>
          <p:cNvPr id="20" name="0 Imagen" descr="Logo Mincultura PNG.png">
            <a:extLst>
              <a:ext uri="{FF2B5EF4-FFF2-40B4-BE49-F238E27FC236}">
                <a16:creationId xmlns:a16="http://schemas.microsoft.com/office/drawing/2014/main" id="{D79C11D6-FC23-48AD-9389-FAEFDED273C7}"/>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425884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39226" y="194737"/>
            <a:ext cx="6453755"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10627" y="194737"/>
            <a:ext cx="5617066"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Ejercicio: analicemos el enunciado</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A4516F5E-6D84-4B29-AE4F-3B72AE241136}"/>
              </a:ext>
            </a:extLst>
          </p:cNvPr>
          <p:cNvPicPr>
            <a:picLocks noChangeAspect="1"/>
          </p:cNvPicPr>
          <p:nvPr/>
        </p:nvPicPr>
        <p:blipFill>
          <a:blip r:embed="rId4"/>
          <a:stretch>
            <a:fillRect/>
          </a:stretch>
        </p:blipFill>
        <p:spPr>
          <a:xfrm>
            <a:off x="41656" y="826042"/>
            <a:ext cx="9117039" cy="5170858"/>
          </a:xfrm>
          <a:prstGeom prst="rect">
            <a:avLst/>
          </a:prstGeom>
        </p:spPr>
      </p:pic>
      <p:pic>
        <p:nvPicPr>
          <p:cNvPr id="8" name="0 Imagen" descr="Logo Mincultura PNG.png">
            <a:extLst>
              <a:ext uri="{FF2B5EF4-FFF2-40B4-BE49-F238E27FC236}">
                <a16:creationId xmlns:a16="http://schemas.microsoft.com/office/drawing/2014/main" id="{2276D4FB-75EB-448C-B88A-7E5C9AFA54A4}"/>
              </a:ext>
            </a:extLst>
          </p:cNvPr>
          <p:cNvPicPr/>
          <p:nvPr/>
        </p:nvPicPr>
        <p:blipFill>
          <a:blip r:embed="rId5"/>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2541539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39226" y="194737"/>
            <a:ext cx="6453755"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10627" y="194737"/>
            <a:ext cx="5617066"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Ejercicio parte 1</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60485D9-78D3-484B-A80E-7047AC01CF13}"/>
              </a:ext>
            </a:extLst>
          </p:cNvPr>
          <p:cNvSpPr txBox="1"/>
          <p:nvPr/>
        </p:nvSpPr>
        <p:spPr>
          <a:xfrm>
            <a:off x="139226" y="1052736"/>
            <a:ext cx="8753254" cy="3477875"/>
          </a:xfrm>
          <a:prstGeom prst="rect">
            <a:avLst/>
          </a:prstGeom>
          <a:noFill/>
        </p:spPr>
        <p:txBody>
          <a:bodyPr wrap="square" rtlCol="0">
            <a:spAutoFit/>
          </a:bodyPr>
          <a:lstStyle/>
          <a:p>
            <a:pPr marL="342900" indent="-342900">
              <a:buAutoNum type="arabicPeriod"/>
            </a:pPr>
            <a:r>
              <a:rPr lang="es-CO" sz="4400" dirty="0"/>
              <a:t>Construir una pregunta para cada nivel de lectura (individual):</a:t>
            </a:r>
          </a:p>
          <a:p>
            <a:pPr marL="1200150" lvl="1" indent="-742950">
              <a:buFont typeface="+mj-lt"/>
              <a:buAutoNum type="alphaLcParenR"/>
            </a:pPr>
            <a:r>
              <a:rPr lang="es-CO" sz="4400" dirty="0"/>
              <a:t>Literal</a:t>
            </a:r>
          </a:p>
          <a:p>
            <a:pPr marL="1200150" lvl="1" indent="-742950">
              <a:buFont typeface="+mj-lt"/>
              <a:buAutoNum type="alphaLcParenR"/>
            </a:pPr>
            <a:r>
              <a:rPr lang="es-CO" sz="4400" dirty="0"/>
              <a:t>Inferencial</a:t>
            </a:r>
          </a:p>
          <a:p>
            <a:pPr marL="1200150" lvl="1" indent="-742950">
              <a:buFont typeface="+mj-lt"/>
              <a:buAutoNum type="alphaLcParenR"/>
            </a:pPr>
            <a:r>
              <a:rPr lang="es-CO" sz="4400" dirty="0"/>
              <a:t>Crítico -intertextual</a:t>
            </a:r>
          </a:p>
        </p:txBody>
      </p:sp>
      <p:pic>
        <p:nvPicPr>
          <p:cNvPr id="8" name="0 Imagen" descr="Logo Mincultura PNG.png">
            <a:extLst>
              <a:ext uri="{FF2B5EF4-FFF2-40B4-BE49-F238E27FC236}">
                <a16:creationId xmlns:a16="http://schemas.microsoft.com/office/drawing/2014/main" id="{D490C57C-31FA-4AFB-8242-691C72E22714}"/>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2546081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39226" y="194737"/>
            <a:ext cx="6453755"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10627" y="194737"/>
            <a:ext cx="5617066"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Ejemplo</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60485D9-78D3-484B-A80E-7047AC01CF13}"/>
              </a:ext>
            </a:extLst>
          </p:cNvPr>
          <p:cNvSpPr txBox="1"/>
          <p:nvPr/>
        </p:nvSpPr>
        <p:spPr>
          <a:xfrm>
            <a:off x="139226" y="1052736"/>
            <a:ext cx="8753254" cy="5539978"/>
          </a:xfrm>
          <a:prstGeom prst="rect">
            <a:avLst/>
          </a:prstGeom>
          <a:noFill/>
        </p:spPr>
        <p:txBody>
          <a:bodyPr wrap="square" rtlCol="0">
            <a:spAutoFit/>
          </a:bodyPr>
          <a:lstStyle/>
          <a:p>
            <a:r>
              <a:rPr lang="es-CO" sz="2400" dirty="0">
                <a:effectLst>
                  <a:outerShdw blurRad="38100" dist="38100" dir="2700000" algn="tl">
                    <a:srgbClr val="000000">
                      <a:alpha val="43137"/>
                    </a:srgbClr>
                  </a:outerShdw>
                </a:effectLst>
              </a:rPr>
              <a:t>1.- ¿Qué aparatos electrónicos se citan en el texto?</a:t>
            </a:r>
          </a:p>
          <a:p>
            <a:r>
              <a:rPr lang="es-CO" sz="2400" dirty="0"/>
              <a:t> </a:t>
            </a:r>
          </a:p>
          <a:p>
            <a:r>
              <a:rPr lang="es-CO" sz="2400" i="1" dirty="0"/>
              <a:t>Respuesta</a:t>
            </a:r>
            <a:r>
              <a:rPr lang="es-CO" sz="2400" dirty="0"/>
              <a:t>: Tv, videos, radiocasetes, computadoras.</a:t>
            </a:r>
          </a:p>
          <a:p>
            <a:r>
              <a:rPr lang="es-CO" sz="2400" dirty="0"/>
              <a:t> </a:t>
            </a:r>
          </a:p>
          <a:p>
            <a:r>
              <a:rPr lang="es-CO" sz="2400" dirty="0">
                <a:effectLst>
                  <a:outerShdw blurRad="38100" dist="38100" dir="2700000" algn="tl">
                    <a:srgbClr val="000000">
                      <a:alpha val="43137"/>
                    </a:srgbClr>
                  </a:outerShdw>
                </a:effectLst>
              </a:rPr>
              <a:t>2.- ¿Tienen las mujeres mejor percepción visual y motricidad fina que los hombres?</a:t>
            </a:r>
          </a:p>
          <a:p>
            <a:r>
              <a:rPr lang="es-CO" sz="2400" dirty="0"/>
              <a:t> </a:t>
            </a:r>
          </a:p>
          <a:p>
            <a:r>
              <a:rPr lang="es-CO" sz="2400" i="1" dirty="0"/>
              <a:t>Respuesta</a:t>
            </a:r>
            <a:r>
              <a:rPr lang="es-CO" sz="2400" dirty="0"/>
              <a:t>: No. Pero no es clara la pregunta respecto del texto.</a:t>
            </a:r>
          </a:p>
          <a:p>
            <a:r>
              <a:rPr lang="es-CO" sz="2400" dirty="0">
                <a:effectLst>
                  <a:outerShdw blurRad="38100" dist="38100" dir="2700000" algn="tl">
                    <a:srgbClr val="000000">
                      <a:alpha val="43137"/>
                    </a:srgbClr>
                  </a:outerShdw>
                </a:effectLst>
              </a:rPr>
              <a:t> </a:t>
            </a:r>
          </a:p>
          <a:p>
            <a:r>
              <a:rPr lang="es-CO" sz="2400" dirty="0">
                <a:effectLst>
                  <a:outerShdw blurRad="38100" dist="38100" dir="2700000" algn="tl">
                    <a:srgbClr val="000000">
                      <a:alpha val="43137"/>
                    </a:srgbClr>
                  </a:outerShdw>
                </a:effectLst>
              </a:rPr>
              <a:t>3.- ¿La vinculación laboral de mujeres a la industria electrónica implica desigualdades de género?</a:t>
            </a:r>
          </a:p>
          <a:p>
            <a:r>
              <a:rPr lang="es-CO" sz="2400" dirty="0"/>
              <a:t> </a:t>
            </a:r>
          </a:p>
          <a:p>
            <a:r>
              <a:rPr lang="es-CO" sz="2400" i="1" dirty="0"/>
              <a:t>Respuesta</a:t>
            </a:r>
            <a:r>
              <a:rPr lang="es-CO" sz="2400" dirty="0"/>
              <a:t>: No, al contrario da mayor oportunidad a las mujeres para laborar en este tipo de industria electrónica.</a:t>
            </a:r>
          </a:p>
          <a:p>
            <a:r>
              <a:rPr lang="es-CO" dirty="0"/>
              <a:t> </a:t>
            </a:r>
          </a:p>
        </p:txBody>
      </p:sp>
      <p:pic>
        <p:nvPicPr>
          <p:cNvPr id="8" name="0 Imagen" descr="Logo Mincultura PNG.png">
            <a:extLst>
              <a:ext uri="{FF2B5EF4-FFF2-40B4-BE49-F238E27FC236}">
                <a16:creationId xmlns:a16="http://schemas.microsoft.com/office/drawing/2014/main" id="{FE88991E-AE92-43C1-9EFF-922CF822FB23}"/>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1391035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04" t="53017" r="45321" b="9968"/>
          <a:stretch/>
        </p:blipFill>
        <p:spPr bwMode="auto">
          <a:xfrm>
            <a:off x="139226" y="194737"/>
            <a:ext cx="7601126"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10626" y="194737"/>
            <a:ext cx="6837637"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LAS MACRORREGLAS (MACRO-REGLAS)</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60485D9-78D3-484B-A80E-7047AC01CF13}"/>
              </a:ext>
            </a:extLst>
          </p:cNvPr>
          <p:cNvSpPr txBox="1"/>
          <p:nvPr/>
        </p:nvSpPr>
        <p:spPr>
          <a:xfrm>
            <a:off x="211234" y="832002"/>
            <a:ext cx="8753254" cy="5755422"/>
          </a:xfrm>
          <a:prstGeom prst="rect">
            <a:avLst/>
          </a:prstGeom>
          <a:noFill/>
        </p:spPr>
        <p:txBody>
          <a:bodyPr wrap="square" rtlCol="0">
            <a:spAutoFit/>
          </a:bodyPr>
          <a:lstStyle/>
          <a:p>
            <a:r>
              <a:rPr lang="es-CO" sz="2400" dirty="0"/>
              <a:t> Durante el trabajo de procesamiento de un texto un lector realiza CUATRO tipos de operaciones de GENERALIZACIÓN SEMÁNTICA:</a:t>
            </a:r>
          </a:p>
          <a:p>
            <a:endParaRPr lang="es-CO" sz="2400" dirty="0"/>
          </a:p>
          <a:p>
            <a:r>
              <a:rPr lang="es-CO" sz="2400" dirty="0"/>
              <a:t>1.</a:t>
            </a:r>
            <a:r>
              <a:rPr lang="es-CO" sz="2400" b="1" dirty="0"/>
              <a:t> Omisión</a:t>
            </a:r>
            <a:r>
              <a:rPr lang="es-CO" sz="2400" dirty="0"/>
              <a:t>: se </a:t>
            </a:r>
            <a:r>
              <a:rPr lang="es-CO" sz="2400" b="1" dirty="0">
                <a:effectLst>
                  <a:outerShdw blurRad="38100" dist="38100" dir="2700000" algn="tl">
                    <a:srgbClr val="000000">
                      <a:alpha val="43137"/>
                    </a:srgbClr>
                  </a:outerShdw>
                </a:effectLst>
              </a:rPr>
              <a:t>omite</a:t>
            </a:r>
            <a:r>
              <a:rPr lang="es-CO" sz="2400" dirty="0"/>
              <a:t> la información de poca importancia (no esencial).</a:t>
            </a:r>
          </a:p>
          <a:p>
            <a:r>
              <a:rPr lang="es-CO" sz="2400" dirty="0"/>
              <a:t>2. </a:t>
            </a:r>
            <a:r>
              <a:rPr lang="es-CO" sz="2400" b="1" dirty="0"/>
              <a:t>Selección :</a:t>
            </a:r>
            <a:r>
              <a:rPr lang="es-CO" sz="2400" dirty="0"/>
              <a:t> se </a:t>
            </a:r>
            <a:r>
              <a:rPr lang="es-CO" sz="2400" b="1" dirty="0">
                <a:effectLst>
                  <a:outerShdw blurRad="38100" dist="38100" dir="2700000" algn="tl">
                    <a:srgbClr val="000000">
                      <a:alpha val="43137"/>
                    </a:srgbClr>
                  </a:outerShdw>
                </a:effectLst>
              </a:rPr>
              <a:t>seleccionan</a:t>
            </a:r>
            <a:r>
              <a:rPr lang="es-CO" sz="2400" dirty="0"/>
              <a:t> las ideas más pertinentes. </a:t>
            </a:r>
          </a:p>
          <a:p>
            <a:r>
              <a:rPr lang="es-CO" sz="2400" dirty="0"/>
              <a:t>3. </a:t>
            </a:r>
            <a:r>
              <a:rPr lang="es-CO" sz="2400" b="1" dirty="0"/>
              <a:t>Generalización o globalización</a:t>
            </a:r>
            <a:r>
              <a:rPr lang="es-CO" sz="2400" dirty="0"/>
              <a:t>: se incorporan ideas dentro de una idea mayor que las engloba o abarca.</a:t>
            </a:r>
          </a:p>
          <a:p>
            <a:r>
              <a:rPr lang="es-CO" sz="2400" dirty="0"/>
              <a:t>4. </a:t>
            </a:r>
            <a:r>
              <a:rPr lang="es-CO" sz="2400" b="1" dirty="0"/>
              <a:t>Integración</a:t>
            </a:r>
            <a:r>
              <a:rPr lang="es-CO" sz="2400" dirty="0"/>
              <a:t>: se establecen relaciones entre diferentes momentos de exposición de la información.</a:t>
            </a:r>
          </a:p>
          <a:p>
            <a:pPr lvl="1"/>
            <a:r>
              <a:rPr lang="es-CO" sz="2400" b="1" u="sng" dirty="0"/>
              <a:t>Ejemplo: </a:t>
            </a:r>
          </a:p>
          <a:p>
            <a:pPr lvl="1"/>
            <a:r>
              <a:rPr lang="es-CO" sz="2400" dirty="0">
                <a:hlinkClick r:id="rId5" action="ppaction://hlinksldjump"/>
              </a:rPr>
              <a:t>“Aparatos electrónicos”. Relaciones de </a:t>
            </a:r>
            <a:r>
              <a:rPr lang="es-CO" sz="2400" i="1" dirty="0" err="1">
                <a:hlinkClick r:id="rId5" action="ppaction://hlinksldjump"/>
              </a:rPr>
              <a:t>superordenación</a:t>
            </a:r>
            <a:r>
              <a:rPr lang="es-CO" sz="2400" i="1" dirty="0">
                <a:hlinkClick r:id="rId5" action="ppaction://hlinksldjump"/>
              </a:rPr>
              <a:t> </a:t>
            </a:r>
            <a:r>
              <a:rPr lang="es-CO" sz="2400" dirty="0">
                <a:hlinkClick r:id="rId5" action="ppaction://hlinksldjump"/>
              </a:rPr>
              <a:t>entre atributos subrayados</a:t>
            </a:r>
            <a:endParaRPr lang="es-CO" sz="2400" dirty="0"/>
          </a:p>
          <a:p>
            <a:endParaRPr lang="es-CO" dirty="0"/>
          </a:p>
          <a:p>
            <a:endParaRPr lang="es-CO" dirty="0"/>
          </a:p>
          <a:p>
            <a:pPr algn="ctr"/>
            <a:endParaRPr lang="es-CO" sz="2000" b="1" dirty="0">
              <a:effectLst>
                <a:outerShdw blurRad="38100" dist="38100" dir="2700000" algn="tl">
                  <a:srgbClr val="000000">
                    <a:alpha val="43137"/>
                  </a:srgbClr>
                </a:outerShdw>
              </a:effectLst>
            </a:endParaRPr>
          </a:p>
        </p:txBody>
      </p:sp>
      <p:pic>
        <p:nvPicPr>
          <p:cNvPr id="8" name="0 Imagen" descr="Logo Mincultura PNG.png">
            <a:extLst>
              <a:ext uri="{FF2B5EF4-FFF2-40B4-BE49-F238E27FC236}">
                <a16:creationId xmlns:a16="http://schemas.microsoft.com/office/drawing/2014/main" id="{58823F66-3D40-417F-AEA3-9075168C4AAA}"/>
              </a:ext>
            </a:extLst>
          </p:cNvPr>
          <p:cNvPicPr/>
          <p:nvPr/>
        </p:nvPicPr>
        <p:blipFill>
          <a:blip r:embed="rId6"/>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2917657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836712"/>
            <a:ext cx="9144000" cy="5016758"/>
          </a:xfrm>
          <a:prstGeom prst="rect">
            <a:avLst/>
          </a:prstGeom>
          <a:solidFill>
            <a:schemeClr val="accent1"/>
          </a:solidFill>
        </p:spPr>
        <p:txBody>
          <a:bodyPr wrap="square" rtlCol="0">
            <a:spAutoFit/>
          </a:bodyPr>
          <a:lstStyle/>
          <a:p>
            <a:pPr algn="ct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s-CO" sz="3200" b="1" dirty="0">
                <a:solidFill>
                  <a:schemeClr val="bg1"/>
                </a:solidFill>
                <a:latin typeface="Verdana" panose="020B0604030504040204" pitchFamily="34" charset="0"/>
                <a:ea typeface="Verdana" panose="020B0604030504040204" pitchFamily="34" charset="0"/>
                <a:cs typeface="Verdana" panose="020B0604030504040204" pitchFamily="34" charset="0"/>
              </a:rPr>
              <a:t>Contenido</a:t>
            </a:r>
          </a:p>
          <a:p>
            <a:pPr algn="ctr"/>
            <a:endParaRPr lang="es-CO"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57200" indent="-457200">
              <a:lnSpc>
                <a:spcPct val="150000"/>
              </a:lnSpc>
              <a:buAutoNum type="arabicPeriod"/>
            </a:pPr>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La comunicación en una organización</a:t>
            </a:r>
          </a:p>
          <a:p>
            <a:pPr marL="457200" indent="-457200">
              <a:lnSpc>
                <a:spcPct val="150000"/>
              </a:lnSpc>
              <a:buAutoNum type="arabicPeriod"/>
            </a:pPr>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Los principios de la comunicación escrita</a:t>
            </a:r>
          </a:p>
          <a:p>
            <a:pPr marL="457200" indent="-457200">
              <a:lnSpc>
                <a:spcPct val="150000"/>
              </a:lnSpc>
              <a:buAutoNum type="arabicPeriod"/>
            </a:pPr>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El texto y su estructura</a:t>
            </a:r>
          </a:p>
          <a:p>
            <a:pPr marL="457200" indent="-457200">
              <a:lnSpc>
                <a:spcPct val="150000"/>
              </a:lnSpc>
              <a:buAutoNum type="arabicPeriod"/>
            </a:pPr>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Comprensión y niveles de lectura</a:t>
            </a:r>
          </a:p>
          <a:p>
            <a:pPr marL="457200" indent="-457200">
              <a:lnSpc>
                <a:spcPct val="150000"/>
              </a:lnSpc>
              <a:buAutoNum type="arabicPeriod"/>
            </a:pPr>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Construyendo textos: el informe</a:t>
            </a:r>
          </a:p>
          <a:p>
            <a:pPr marL="457200" indent="-457200">
              <a:lnSpc>
                <a:spcPct val="150000"/>
              </a:lnSpc>
              <a:buAutoNum type="arabicPeriod"/>
            </a:pPr>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Aspectos formales y recomendaciones</a:t>
            </a:r>
          </a:p>
          <a:p>
            <a:pPr marL="457200" indent="-457200" algn="ctr">
              <a:buAutoNum type="arabicPeriod"/>
            </a:pP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ULLET_s1">
            <a:extLst>
              <a:ext uri="{FF2B5EF4-FFF2-40B4-BE49-F238E27FC236}">
                <a16:creationId xmlns:a16="http://schemas.microsoft.com/office/drawing/2014/main" id="{11152C02-26D1-43F0-9170-284DF5756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BULLET_s1">
            <a:extLst>
              <a:ext uri="{FF2B5EF4-FFF2-40B4-BE49-F238E27FC236}">
                <a16:creationId xmlns:a16="http://schemas.microsoft.com/office/drawing/2014/main" id="{3607DD16-B075-42CD-9092-C93D57A61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LLET_s1">
            <a:extLst>
              <a:ext uri="{FF2B5EF4-FFF2-40B4-BE49-F238E27FC236}">
                <a16:creationId xmlns:a16="http://schemas.microsoft.com/office/drawing/2014/main" id="{41A53D39-0E4F-4536-86A5-B4A353891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2" name="0 Imagen" descr="Logo Mincultura PNG.png">
            <a:extLst>
              <a:ext uri="{FF2B5EF4-FFF2-40B4-BE49-F238E27FC236}">
                <a16:creationId xmlns:a16="http://schemas.microsoft.com/office/drawing/2014/main" id="{B5929E4E-C467-49EE-986D-2DCF522A221E}"/>
              </a:ext>
            </a:extLst>
          </p:cNvPr>
          <p:cNvPicPr/>
          <p:nvPr/>
        </p:nvPicPr>
        <p:blipFill>
          <a:blip r:embed="rId3"/>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2392323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2056780"/>
            <a:ext cx="9144000" cy="1692771"/>
          </a:xfrm>
          <a:prstGeom prst="rect">
            <a:avLst/>
          </a:prstGeom>
          <a:solidFill>
            <a:schemeClr val="accent1"/>
          </a:solidFill>
        </p:spPr>
        <p:txBody>
          <a:bodyPr wrap="square" rtlCol="0">
            <a:spAutoFit/>
          </a:bodyPr>
          <a:lstStyle/>
          <a:p>
            <a:pPr algn="ct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s-CO" sz="3200" dirty="0">
                <a:solidFill>
                  <a:schemeClr val="bg1"/>
                </a:solidFill>
                <a:latin typeface="Verdana" panose="020B0604030504040204" pitchFamily="34" charset="0"/>
                <a:ea typeface="Verdana" panose="020B0604030504040204" pitchFamily="34" charset="0"/>
                <a:cs typeface="Verdana" panose="020B0604030504040204" pitchFamily="34" charset="0"/>
              </a:rPr>
              <a:t>4. Construyendo textos: el informe</a:t>
            </a:r>
          </a:p>
          <a:p>
            <a:pPr marL="457200" indent="-457200" algn="ctr">
              <a:buAutoNum type="arabicPeriod"/>
            </a:pP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ULLET_s1">
            <a:extLst>
              <a:ext uri="{FF2B5EF4-FFF2-40B4-BE49-F238E27FC236}">
                <a16:creationId xmlns:a16="http://schemas.microsoft.com/office/drawing/2014/main" id="{11152C02-26D1-43F0-9170-284DF5756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BULLET_s1">
            <a:extLst>
              <a:ext uri="{FF2B5EF4-FFF2-40B4-BE49-F238E27FC236}">
                <a16:creationId xmlns:a16="http://schemas.microsoft.com/office/drawing/2014/main" id="{3607DD16-B075-42CD-9092-C93D57A61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LLET_s1">
            <a:extLst>
              <a:ext uri="{FF2B5EF4-FFF2-40B4-BE49-F238E27FC236}">
                <a16:creationId xmlns:a16="http://schemas.microsoft.com/office/drawing/2014/main" id="{41A53D39-0E4F-4536-86A5-B4A353891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2" name="0 Imagen" descr="Logo Mincultura PNG.png">
            <a:extLst>
              <a:ext uri="{FF2B5EF4-FFF2-40B4-BE49-F238E27FC236}">
                <a16:creationId xmlns:a16="http://schemas.microsoft.com/office/drawing/2014/main" id="{B5929E4E-C467-49EE-986D-2DCF522A221E}"/>
              </a:ext>
            </a:extLst>
          </p:cNvPr>
          <p:cNvPicPr/>
          <p:nvPr/>
        </p:nvPicPr>
        <p:blipFill>
          <a:blip r:embed="rId3"/>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3740899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39226" y="194737"/>
            <a:ext cx="7601126"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10626" y="194737"/>
            <a:ext cx="6837637"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Propósitos comunicativos de un informe</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60485D9-78D3-484B-A80E-7047AC01CF13}"/>
              </a:ext>
            </a:extLst>
          </p:cNvPr>
          <p:cNvSpPr txBox="1"/>
          <p:nvPr/>
        </p:nvSpPr>
        <p:spPr>
          <a:xfrm>
            <a:off x="172947" y="836712"/>
            <a:ext cx="8753254" cy="5755422"/>
          </a:xfrm>
          <a:prstGeom prst="rect">
            <a:avLst/>
          </a:prstGeom>
          <a:noFill/>
        </p:spPr>
        <p:txBody>
          <a:bodyPr wrap="square" rtlCol="0">
            <a:spAutoFit/>
          </a:bodyPr>
          <a:lstStyle/>
          <a:p>
            <a:pPr algn="ctr"/>
            <a:endParaRPr lang="es-CO" sz="2000" b="1" dirty="0">
              <a:effectLst>
                <a:outerShdw blurRad="38100" dist="38100" dir="2700000" algn="tl">
                  <a:srgbClr val="000000">
                    <a:alpha val="43137"/>
                  </a:srgbClr>
                </a:outerShdw>
              </a:effectLst>
            </a:endParaRPr>
          </a:p>
          <a:p>
            <a:pPr algn="l">
              <a:buFont typeface="Arial" panose="020B0604020202020204" pitchFamily="34" charset="0"/>
              <a:buChar char="•"/>
            </a:pPr>
            <a:r>
              <a:rPr lang="es-ES" sz="2800" b="0" i="0" dirty="0">
                <a:solidFill>
                  <a:srgbClr val="27272A"/>
                </a:solidFill>
                <a:effectLst/>
                <a:latin typeface="ui-sans-serif"/>
              </a:rPr>
              <a:t>Descripción de hechos, situaciones, problemas, temas, etc.</a:t>
            </a:r>
          </a:p>
          <a:p>
            <a:pPr algn="l">
              <a:buFont typeface="Arial" panose="020B0604020202020204" pitchFamily="34" charset="0"/>
              <a:buChar char="•"/>
            </a:pPr>
            <a:r>
              <a:rPr lang="es-ES" sz="2800" b="0" i="0" dirty="0">
                <a:solidFill>
                  <a:srgbClr val="27272A"/>
                </a:solidFill>
                <a:effectLst/>
                <a:latin typeface="ui-sans-serif"/>
              </a:rPr>
              <a:t>Interpretación de esos elementos, desde una visión propia y/o bajo las perspectivas de otros autores debidamente citados.</a:t>
            </a:r>
          </a:p>
          <a:p>
            <a:pPr algn="l">
              <a:buFont typeface="Arial" panose="020B0604020202020204" pitchFamily="34" charset="0"/>
              <a:buChar char="•"/>
            </a:pPr>
            <a:r>
              <a:rPr lang="es-ES" sz="2800" b="0" i="0" dirty="0">
                <a:solidFill>
                  <a:srgbClr val="27272A"/>
                </a:solidFill>
                <a:effectLst/>
                <a:latin typeface="ui-sans-serif"/>
              </a:rPr>
              <a:t>Evaluación de los resultados de una revisión / investigación / trabajo.</a:t>
            </a:r>
          </a:p>
          <a:p>
            <a:pPr algn="l">
              <a:buFont typeface="Arial" panose="020B0604020202020204" pitchFamily="34" charset="0"/>
              <a:buChar char="•"/>
            </a:pPr>
            <a:r>
              <a:rPr lang="es-ES" sz="2800" b="0" i="0" dirty="0">
                <a:solidFill>
                  <a:srgbClr val="27272A"/>
                </a:solidFill>
                <a:effectLst/>
                <a:latin typeface="ui-sans-serif"/>
              </a:rPr>
              <a:t>Recomendaciones y posibles acciones a seguir a futuro.</a:t>
            </a:r>
          </a:p>
          <a:p>
            <a:pPr algn="l">
              <a:buFont typeface="Arial" panose="020B0604020202020204" pitchFamily="34" charset="0"/>
              <a:buChar char="•"/>
            </a:pPr>
            <a:r>
              <a:rPr lang="es-ES" sz="2800" b="0" i="0" dirty="0">
                <a:solidFill>
                  <a:srgbClr val="27272A"/>
                </a:solidFill>
                <a:effectLst/>
                <a:latin typeface="ui-sans-serif"/>
              </a:rPr>
              <a:t>Conclusiones.</a:t>
            </a:r>
          </a:p>
          <a:p>
            <a:pPr algn="l">
              <a:buFont typeface="Arial" panose="020B0604020202020204" pitchFamily="34" charset="0"/>
              <a:buChar char="•"/>
            </a:pPr>
            <a:r>
              <a:rPr lang="es-ES" sz="2800" b="0" i="0" dirty="0">
                <a:solidFill>
                  <a:srgbClr val="27272A"/>
                </a:solidFill>
                <a:effectLst/>
                <a:latin typeface="ui-sans-serif"/>
              </a:rPr>
              <a:t>Se redacta en tercera persona . En primera persona (plural o singular), si es un informe pericial o técnico </a:t>
            </a:r>
          </a:p>
          <a:p>
            <a:pPr algn="ctr"/>
            <a:endParaRPr lang="es-CO" sz="2000" b="1" dirty="0">
              <a:effectLst>
                <a:outerShdw blurRad="38100" dist="38100" dir="2700000" algn="tl">
                  <a:srgbClr val="000000">
                    <a:alpha val="43137"/>
                  </a:srgbClr>
                </a:outerShdw>
              </a:effectLst>
            </a:endParaRPr>
          </a:p>
          <a:p>
            <a:pPr algn="ctr"/>
            <a:endParaRPr lang="es-CO" sz="2000" b="1" dirty="0">
              <a:effectLst>
                <a:outerShdw blurRad="38100" dist="38100" dir="2700000" algn="tl">
                  <a:srgbClr val="000000">
                    <a:alpha val="43137"/>
                  </a:srgbClr>
                </a:outerShdw>
              </a:effectLst>
            </a:endParaRPr>
          </a:p>
        </p:txBody>
      </p:sp>
      <p:pic>
        <p:nvPicPr>
          <p:cNvPr id="8" name="0 Imagen" descr="Logo Mincultura PNG.png">
            <a:extLst>
              <a:ext uri="{FF2B5EF4-FFF2-40B4-BE49-F238E27FC236}">
                <a16:creationId xmlns:a16="http://schemas.microsoft.com/office/drawing/2014/main" id="{1DFC1520-1095-4E5D-872F-D9DF87FC985A}"/>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3078646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39226" y="194737"/>
            <a:ext cx="7601126"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10626" y="194737"/>
            <a:ext cx="6837637"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Ejemplos</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60485D9-78D3-484B-A80E-7047AC01CF13}"/>
              </a:ext>
            </a:extLst>
          </p:cNvPr>
          <p:cNvSpPr txBox="1"/>
          <p:nvPr/>
        </p:nvSpPr>
        <p:spPr>
          <a:xfrm>
            <a:off x="172947" y="836712"/>
            <a:ext cx="8753254" cy="4647426"/>
          </a:xfrm>
          <a:prstGeom prst="rect">
            <a:avLst/>
          </a:prstGeom>
          <a:noFill/>
        </p:spPr>
        <p:txBody>
          <a:bodyPr wrap="square" rtlCol="0">
            <a:spAutoFit/>
          </a:bodyPr>
          <a:lstStyle/>
          <a:p>
            <a:pPr algn="ctr"/>
            <a:r>
              <a:rPr lang="es-CO" sz="3200" b="1" dirty="0">
                <a:effectLst>
                  <a:outerShdw blurRad="38100" dist="38100" dir="2700000" algn="tl">
                    <a:srgbClr val="000000">
                      <a:alpha val="43137"/>
                    </a:srgbClr>
                  </a:outerShdw>
                </a:effectLst>
              </a:rPr>
              <a:t>¿Qué tipos de informes elaboramos en el Ministerio de Cultura?</a:t>
            </a:r>
          </a:p>
          <a:p>
            <a:pPr algn="ctr"/>
            <a:endParaRPr lang="es-CO" sz="3200" b="1" dirty="0">
              <a:effectLst>
                <a:outerShdw blurRad="38100" dist="38100" dir="2700000" algn="tl">
                  <a:srgbClr val="000000">
                    <a:alpha val="43137"/>
                  </a:srgbClr>
                </a:outerShdw>
              </a:effectLst>
            </a:endParaRPr>
          </a:p>
          <a:p>
            <a:pPr marL="457200" indent="-457200">
              <a:buAutoNum type="arabicPeriod"/>
            </a:pPr>
            <a:r>
              <a:rPr lang="es-CO" sz="3200" dirty="0"/>
              <a:t>¿Quiénes los elaboran?</a:t>
            </a:r>
          </a:p>
          <a:p>
            <a:pPr marL="457200" indent="-457200">
              <a:buAutoNum type="arabicPeriod"/>
            </a:pPr>
            <a:r>
              <a:rPr lang="es-CO" sz="3200" dirty="0"/>
              <a:t>¿Cuál es el propósito?</a:t>
            </a:r>
          </a:p>
          <a:p>
            <a:pPr marL="457200" indent="-457200">
              <a:buAutoNum type="arabicPeriod"/>
            </a:pPr>
            <a:r>
              <a:rPr lang="es-CO" sz="3200" dirty="0"/>
              <a:t>¿Y el contexto?</a:t>
            </a:r>
          </a:p>
          <a:p>
            <a:pPr marL="457200" indent="-457200">
              <a:buAutoNum type="arabicPeriod"/>
            </a:pPr>
            <a:r>
              <a:rPr lang="es-CO" sz="3200" dirty="0"/>
              <a:t>¿Para quién/es?</a:t>
            </a:r>
          </a:p>
          <a:p>
            <a:pPr marL="457200" indent="-457200">
              <a:buAutoNum type="arabicPeriod"/>
            </a:pPr>
            <a:r>
              <a:rPr lang="es-CO" sz="3200" dirty="0"/>
              <a:t>¿Cómo se presentan (formatos)?</a:t>
            </a:r>
          </a:p>
          <a:p>
            <a:pPr marL="457200" indent="-457200" algn="ctr">
              <a:buAutoNum type="arabicPeriod"/>
            </a:pPr>
            <a:endParaRPr lang="es-CO" sz="2000" b="1" dirty="0">
              <a:effectLst>
                <a:outerShdw blurRad="38100" dist="38100" dir="2700000" algn="tl">
                  <a:srgbClr val="000000">
                    <a:alpha val="43137"/>
                  </a:srgbClr>
                </a:outerShdw>
              </a:effectLst>
            </a:endParaRPr>
          </a:p>
          <a:p>
            <a:pPr algn="ctr"/>
            <a:endParaRPr lang="es-CO" sz="2000" b="1" dirty="0">
              <a:effectLst>
                <a:outerShdw blurRad="38100" dist="38100" dir="2700000" algn="tl">
                  <a:srgbClr val="000000">
                    <a:alpha val="43137"/>
                  </a:srgbClr>
                </a:outerShdw>
              </a:effectLst>
            </a:endParaRPr>
          </a:p>
        </p:txBody>
      </p:sp>
      <p:pic>
        <p:nvPicPr>
          <p:cNvPr id="8" name="0 Imagen" descr="Logo Mincultura PNG.png">
            <a:extLst>
              <a:ext uri="{FF2B5EF4-FFF2-40B4-BE49-F238E27FC236}">
                <a16:creationId xmlns:a16="http://schemas.microsoft.com/office/drawing/2014/main" id="{1DFC1520-1095-4E5D-872F-D9DF87FC985A}"/>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2366123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39226" y="194737"/>
            <a:ext cx="7601126"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10626" y="194737"/>
            <a:ext cx="6837637"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Errores comunes</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60485D9-78D3-484B-A80E-7047AC01CF13}"/>
              </a:ext>
            </a:extLst>
          </p:cNvPr>
          <p:cNvSpPr txBox="1"/>
          <p:nvPr/>
        </p:nvSpPr>
        <p:spPr>
          <a:xfrm>
            <a:off x="21332" y="1103502"/>
            <a:ext cx="8798108" cy="3416320"/>
          </a:xfrm>
          <a:prstGeom prst="rect">
            <a:avLst/>
          </a:prstGeom>
          <a:noFill/>
        </p:spPr>
        <p:txBody>
          <a:bodyPr wrap="square" rtlCol="0">
            <a:spAutoFit/>
          </a:bodyPr>
          <a:lstStyle/>
          <a:p>
            <a:r>
              <a:rPr lang="es-ES" sz="2800" dirty="0"/>
              <a:t>-Elaborar un </a:t>
            </a:r>
            <a:r>
              <a:rPr lang="es-ES" sz="2800" b="1" dirty="0"/>
              <a:t>contexto demasiado amplio</a:t>
            </a:r>
            <a:r>
              <a:rPr lang="es-ES" sz="2800" dirty="0"/>
              <a:t> que desdibuja el propósito comunicativo</a:t>
            </a:r>
          </a:p>
          <a:p>
            <a:r>
              <a:rPr lang="es-ES" sz="2800" dirty="0"/>
              <a:t>-</a:t>
            </a:r>
            <a:r>
              <a:rPr lang="es-ES" sz="2800" b="1" dirty="0"/>
              <a:t>No</a:t>
            </a:r>
            <a:r>
              <a:rPr lang="es-ES" sz="2800" dirty="0"/>
              <a:t> </a:t>
            </a:r>
            <a:r>
              <a:rPr lang="es-ES" sz="2800" b="1" dirty="0"/>
              <a:t>adecuar la persona gramatical </a:t>
            </a:r>
            <a:r>
              <a:rPr lang="es-ES" sz="2800" dirty="0"/>
              <a:t>al contexto</a:t>
            </a:r>
          </a:p>
          <a:p>
            <a:r>
              <a:rPr lang="es-ES" sz="2800" i="0" dirty="0">
                <a:solidFill>
                  <a:srgbClr val="27272A"/>
                </a:solidFill>
              </a:rPr>
              <a:t>-</a:t>
            </a:r>
            <a:r>
              <a:rPr lang="es-ES" sz="2800" b="1" i="0" dirty="0">
                <a:solidFill>
                  <a:srgbClr val="27272A"/>
                </a:solidFill>
              </a:rPr>
              <a:t>Desconocer a la audiencia</a:t>
            </a:r>
            <a:r>
              <a:rPr lang="es-ES" sz="2800" i="0" dirty="0">
                <a:solidFill>
                  <a:srgbClr val="27272A"/>
                </a:solidFill>
              </a:rPr>
              <a:t> potencial (enunciatario/s) y sus intereses</a:t>
            </a:r>
          </a:p>
          <a:p>
            <a:r>
              <a:rPr lang="es-ES" sz="2800" dirty="0">
                <a:solidFill>
                  <a:srgbClr val="27272A"/>
                </a:solidFill>
              </a:rPr>
              <a:t>-Presentar </a:t>
            </a:r>
            <a:r>
              <a:rPr lang="es-ES" sz="2800" b="1" dirty="0">
                <a:solidFill>
                  <a:srgbClr val="27272A"/>
                </a:solidFill>
              </a:rPr>
              <a:t>organizadores gráficos sin contexto </a:t>
            </a:r>
            <a:r>
              <a:rPr lang="es-ES" sz="2800" dirty="0">
                <a:solidFill>
                  <a:srgbClr val="27272A"/>
                </a:solidFill>
              </a:rPr>
              <a:t>o reseña</a:t>
            </a:r>
          </a:p>
          <a:p>
            <a:r>
              <a:rPr lang="es-ES" sz="2800" i="0" dirty="0">
                <a:solidFill>
                  <a:srgbClr val="27272A"/>
                </a:solidFill>
              </a:rPr>
              <a:t>-</a:t>
            </a:r>
            <a:r>
              <a:rPr lang="es-ES" sz="2800" b="1" i="0" dirty="0">
                <a:solidFill>
                  <a:srgbClr val="27272A"/>
                </a:solidFill>
              </a:rPr>
              <a:t>No citar </a:t>
            </a:r>
            <a:r>
              <a:rPr lang="es-ES" sz="2800" i="0" dirty="0">
                <a:solidFill>
                  <a:srgbClr val="27272A"/>
                </a:solidFill>
              </a:rPr>
              <a:t>/adecuadamente las fuentes</a:t>
            </a:r>
          </a:p>
          <a:p>
            <a:pPr algn="ctr"/>
            <a:endParaRPr lang="es-CO" sz="2000" b="1" dirty="0">
              <a:effectLst>
                <a:outerShdw blurRad="38100" dist="38100" dir="2700000" algn="tl">
                  <a:srgbClr val="000000">
                    <a:alpha val="43137"/>
                  </a:srgbClr>
                </a:outerShdw>
              </a:effectLst>
            </a:endParaRPr>
          </a:p>
        </p:txBody>
      </p:sp>
      <p:pic>
        <p:nvPicPr>
          <p:cNvPr id="8" name="0 Imagen" descr="Logo Mincultura PNG.png">
            <a:extLst>
              <a:ext uri="{FF2B5EF4-FFF2-40B4-BE49-F238E27FC236}">
                <a16:creationId xmlns:a16="http://schemas.microsoft.com/office/drawing/2014/main" id="{1DFC1520-1095-4E5D-872F-D9DF87FC985A}"/>
              </a:ext>
            </a:extLst>
          </p:cNvPr>
          <p:cNvPicPr/>
          <p:nvPr/>
        </p:nvPicPr>
        <p:blipFill>
          <a:blip r:embed="rId4"/>
          <a:stretch>
            <a:fillRect/>
          </a:stretch>
        </p:blipFill>
        <p:spPr>
          <a:xfrm>
            <a:off x="179512" y="6314672"/>
            <a:ext cx="2299335" cy="450850"/>
          </a:xfrm>
          <a:prstGeom prst="rect">
            <a:avLst/>
          </a:prstGeom>
        </p:spPr>
      </p:pic>
      <p:pic>
        <p:nvPicPr>
          <p:cNvPr id="4" name="Imagen 3">
            <a:extLst>
              <a:ext uri="{FF2B5EF4-FFF2-40B4-BE49-F238E27FC236}">
                <a16:creationId xmlns:a16="http://schemas.microsoft.com/office/drawing/2014/main" id="{B66542B9-4E46-4253-8FA1-4FFA58BC25C8}"/>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760132" y="4509610"/>
            <a:ext cx="3383868" cy="2255912"/>
          </a:xfrm>
          <a:prstGeom prst="rect">
            <a:avLst/>
          </a:prstGeom>
        </p:spPr>
      </p:pic>
      <p:sp>
        <p:nvSpPr>
          <p:cNvPr id="6" name="CuadroTexto 5">
            <a:extLst>
              <a:ext uri="{FF2B5EF4-FFF2-40B4-BE49-F238E27FC236}">
                <a16:creationId xmlns:a16="http://schemas.microsoft.com/office/drawing/2014/main" id="{85F12DAD-CC1D-4740-9143-442F94C41EAD}"/>
              </a:ext>
            </a:extLst>
          </p:cNvPr>
          <p:cNvSpPr txBox="1"/>
          <p:nvPr/>
        </p:nvSpPr>
        <p:spPr>
          <a:xfrm>
            <a:off x="323528" y="4437698"/>
            <a:ext cx="5184576" cy="1815882"/>
          </a:xfrm>
          <a:prstGeom prst="rect">
            <a:avLst/>
          </a:prstGeom>
          <a:noFill/>
        </p:spPr>
        <p:txBody>
          <a:bodyPr wrap="square" rtlCol="0">
            <a:spAutoFit/>
          </a:bodyPr>
          <a:lstStyle/>
          <a:p>
            <a:pPr algn="r"/>
            <a:r>
              <a:rPr lang="es-ES" sz="2800" dirty="0">
                <a:solidFill>
                  <a:srgbClr val="27272A"/>
                </a:solidFill>
              </a:rPr>
              <a:t>-</a:t>
            </a:r>
            <a:r>
              <a:rPr lang="es-ES" sz="2800" b="1" dirty="0">
                <a:solidFill>
                  <a:srgbClr val="27272A"/>
                </a:solidFill>
              </a:rPr>
              <a:t>Invertir el orden</a:t>
            </a:r>
            <a:r>
              <a:rPr lang="es-ES" sz="2800" dirty="0">
                <a:solidFill>
                  <a:srgbClr val="27272A"/>
                </a:solidFill>
              </a:rPr>
              <a:t> de la superestructura: introducción, conclusiones y recomendaciones, desarrollo y resumen.</a:t>
            </a:r>
          </a:p>
        </p:txBody>
      </p:sp>
    </p:spTree>
    <p:extLst>
      <p:ext uri="{BB962C8B-B14F-4D97-AF65-F5344CB8AC3E}">
        <p14:creationId xmlns:p14="http://schemas.microsoft.com/office/powerpoint/2010/main" val="238753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39226" y="194737"/>
            <a:ext cx="7601126"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10626" y="194737"/>
            <a:ext cx="6837637"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La superestructura del informe</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8" name="0 Imagen" descr="Logo Mincultura PNG.png">
            <a:extLst>
              <a:ext uri="{FF2B5EF4-FFF2-40B4-BE49-F238E27FC236}">
                <a16:creationId xmlns:a16="http://schemas.microsoft.com/office/drawing/2014/main" id="{1DFC1520-1095-4E5D-872F-D9DF87FC985A}"/>
              </a:ext>
            </a:extLst>
          </p:cNvPr>
          <p:cNvPicPr/>
          <p:nvPr/>
        </p:nvPicPr>
        <p:blipFill>
          <a:blip r:embed="rId4"/>
          <a:stretch>
            <a:fillRect/>
          </a:stretch>
        </p:blipFill>
        <p:spPr>
          <a:xfrm>
            <a:off x="179512" y="6314672"/>
            <a:ext cx="2299335" cy="450850"/>
          </a:xfrm>
          <a:prstGeom prst="rect">
            <a:avLst/>
          </a:prstGeom>
        </p:spPr>
      </p:pic>
      <p:graphicFrame>
        <p:nvGraphicFramePr>
          <p:cNvPr id="2" name="Diagrama 1">
            <a:extLst>
              <a:ext uri="{FF2B5EF4-FFF2-40B4-BE49-F238E27FC236}">
                <a16:creationId xmlns:a16="http://schemas.microsoft.com/office/drawing/2014/main" id="{DD0C2C90-2780-455A-A9B7-79C551E004BE}"/>
              </a:ext>
            </a:extLst>
          </p:cNvPr>
          <p:cNvGraphicFramePr/>
          <p:nvPr>
            <p:extLst>
              <p:ext uri="{D42A27DB-BD31-4B8C-83A1-F6EECF244321}">
                <p14:modId xmlns:p14="http://schemas.microsoft.com/office/powerpoint/2010/main" val="152867502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09604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04" t="53017" r="45321" b="9968"/>
          <a:stretch/>
        </p:blipFill>
        <p:spPr bwMode="auto">
          <a:xfrm>
            <a:off x="139226" y="194737"/>
            <a:ext cx="7601126"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10626" y="194737"/>
            <a:ext cx="6837637"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1. EL RESUMEN</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60485D9-78D3-484B-A80E-7047AC01CF13}"/>
              </a:ext>
            </a:extLst>
          </p:cNvPr>
          <p:cNvSpPr txBox="1"/>
          <p:nvPr/>
        </p:nvSpPr>
        <p:spPr>
          <a:xfrm>
            <a:off x="151842" y="857001"/>
            <a:ext cx="8753254" cy="5632311"/>
          </a:xfrm>
          <a:prstGeom prst="rect">
            <a:avLst/>
          </a:prstGeom>
          <a:noFill/>
        </p:spPr>
        <p:txBody>
          <a:bodyPr wrap="square" rtlCol="0">
            <a:spAutoFit/>
          </a:bodyPr>
          <a:lstStyle/>
          <a:p>
            <a:pPr marL="342900" indent="-342900">
              <a:buFont typeface="Arial" panose="020B0604020202020204" pitchFamily="34" charset="0"/>
              <a:buChar char="•"/>
            </a:pPr>
            <a:r>
              <a:rPr lang="es-CO" sz="3600" dirty="0"/>
              <a:t>Es un análisis condensado de un texto determinado. </a:t>
            </a:r>
          </a:p>
          <a:p>
            <a:pPr marL="342900" indent="-342900">
              <a:buFont typeface="Arial" panose="020B0604020202020204" pitchFamily="34" charset="0"/>
              <a:buChar char="•"/>
            </a:pPr>
            <a:r>
              <a:rPr lang="es-CO" sz="3600" dirty="0"/>
              <a:t>Es la síntesis de los conceptos, planteamientos, propuestas o ideas.</a:t>
            </a:r>
          </a:p>
          <a:p>
            <a:pPr marL="342900" indent="-342900">
              <a:buFont typeface="Arial" panose="020B0604020202020204" pitchFamily="34" charset="0"/>
              <a:buChar char="•"/>
            </a:pPr>
            <a:r>
              <a:rPr lang="es-CO" sz="3600" dirty="0"/>
              <a:t>Sigue la organización estructural del texto original.</a:t>
            </a:r>
          </a:p>
          <a:p>
            <a:pPr marL="342900" indent="-342900">
              <a:buFont typeface="Arial" panose="020B0604020202020204" pitchFamily="34" charset="0"/>
              <a:buChar char="•"/>
            </a:pPr>
            <a:r>
              <a:rPr lang="es-CO" sz="3600" dirty="0"/>
              <a:t>Destaca sus elementos esenciales.</a:t>
            </a:r>
          </a:p>
          <a:p>
            <a:pPr marL="342900" indent="-342900">
              <a:buFont typeface="Arial" panose="020B0604020202020204" pitchFamily="34" charset="0"/>
              <a:buChar char="•"/>
            </a:pPr>
            <a:r>
              <a:rPr lang="es-CO" sz="3600" dirty="0"/>
              <a:t>Se construye a partir de la macroestructura, y privilegia: referente e ideas secundarias.</a:t>
            </a:r>
          </a:p>
          <a:p>
            <a:pPr marL="342900" indent="-342900">
              <a:buFont typeface="Arial" panose="020B0604020202020204" pitchFamily="34" charset="0"/>
              <a:buChar char="•"/>
            </a:pPr>
            <a:r>
              <a:rPr lang="es-CO" sz="3600" dirty="0"/>
              <a:t>Incorpora algunas inferencias.</a:t>
            </a:r>
          </a:p>
        </p:txBody>
      </p:sp>
      <p:pic>
        <p:nvPicPr>
          <p:cNvPr id="8" name="0 Imagen" descr="Logo Mincultura PNG.png">
            <a:extLst>
              <a:ext uri="{FF2B5EF4-FFF2-40B4-BE49-F238E27FC236}">
                <a16:creationId xmlns:a16="http://schemas.microsoft.com/office/drawing/2014/main" id="{1C928C8E-0815-489E-9E29-C8F46F405B3F}"/>
              </a:ext>
            </a:extLst>
          </p:cNvPr>
          <p:cNvPicPr/>
          <p:nvPr/>
        </p:nvPicPr>
        <p:blipFill>
          <a:blip r:embed="rId5"/>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779530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39226" y="194737"/>
            <a:ext cx="7601126"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10626" y="194737"/>
            <a:ext cx="6837637"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A la hora de resumir…</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60485D9-78D3-484B-A80E-7047AC01CF13}"/>
              </a:ext>
            </a:extLst>
          </p:cNvPr>
          <p:cNvSpPr txBox="1"/>
          <p:nvPr/>
        </p:nvSpPr>
        <p:spPr>
          <a:xfrm>
            <a:off x="211234" y="832002"/>
            <a:ext cx="8753254" cy="3416320"/>
          </a:xfrm>
          <a:prstGeom prst="rect">
            <a:avLst/>
          </a:prstGeom>
          <a:noFill/>
        </p:spPr>
        <p:txBody>
          <a:bodyPr wrap="square" rtlCol="0">
            <a:spAutoFit/>
          </a:bodyPr>
          <a:lstStyle/>
          <a:p>
            <a:pPr marL="514350" indent="-514350">
              <a:buFont typeface="+mj-lt"/>
              <a:buAutoNum type="arabicPeriod"/>
            </a:pPr>
            <a:r>
              <a:rPr lang="es-CO" sz="2800" dirty="0"/>
              <a:t>Subrayar la información de menor importancia o prescindible (OMISIÓN)</a:t>
            </a:r>
          </a:p>
          <a:p>
            <a:pPr marL="514350" indent="-514350">
              <a:buFont typeface="+mj-lt"/>
              <a:buAutoNum type="arabicPeriod"/>
            </a:pPr>
            <a:r>
              <a:rPr lang="es-CO" sz="2800" dirty="0"/>
              <a:t>Trascribir la información importante  (SELECCIÓN)</a:t>
            </a:r>
          </a:p>
          <a:p>
            <a:pPr marL="514350" indent="-514350">
              <a:buFont typeface="+mj-lt"/>
              <a:buAutoNum type="arabicPeriod"/>
            </a:pPr>
            <a:r>
              <a:rPr lang="es-CO" sz="2800" dirty="0"/>
              <a:t>Distribuir las ideas por temas (o asociarlas con ideas abarcadoras o de primer nivel) GENERALIZACIÓN</a:t>
            </a:r>
          </a:p>
          <a:p>
            <a:pPr marL="514350" indent="-514350">
              <a:buFont typeface="+mj-lt"/>
              <a:buAutoNum type="arabicPeriod"/>
            </a:pPr>
            <a:r>
              <a:rPr lang="es-CO" sz="2800" dirty="0"/>
              <a:t>Ordenarlas según su nivel de importancia (construir un esquema o lista numerada) INTEGRACIÓN</a:t>
            </a:r>
            <a:endParaRPr lang="es-CO" sz="1600" dirty="0"/>
          </a:p>
          <a:p>
            <a:pPr algn="ctr"/>
            <a:endParaRPr lang="es-CO" sz="2000" b="1" dirty="0">
              <a:effectLst>
                <a:outerShdw blurRad="38100" dist="38100" dir="2700000" algn="tl">
                  <a:srgbClr val="000000">
                    <a:alpha val="43137"/>
                  </a:srgbClr>
                </a:outerShdw>
              </a:effectLst>
            </a:endParaRPr>
          </a:p>
        </p:txBody>
      </p:sp>
      <p:pic>
        <p:nvPicPr>
          <p:cNvPr id="8" name="0 Imagen" descr="Logo Mincultura PNG.png">
            <a:extLst>
              <a:ext uri="{FF2B5EF4-FFF2-40B4-BE49-F238E27FC236}">
                <a16:creationId xmlns:a16="http://schemas.microsoft.com/office/drawing/2014/main" id="{1DFC1520-1095-4E5D-872F-D9DF87FC985A}"/>
              </a:ext>
            </a:extLst>
          </p:cNvPr>
          <p:cNvPicPr/>
          <p:nvPr/>
        </p:nvPicPr>
        <p:blipFill>
          <a:blip r:embed="rId4"/>
          <a:stretch>
            <a:fillRect/>
          </a:stretch>
        </p:blipFill>
        <p:spPr>
          <a:xfrm>
            <a:off x="179512" y="6314672"/>
            <a:ext cx="2299335" cy="450850"/>
          </a:xfrm>
          <a:prstGeom prst="rect">
            <a:avLst/>
          </a:prstGeom>
        </p:spPr>
      </p:pic>
      <p:sp>
        <p:nvSpPr>
          <p:cNvPr id="4" name="Flecha: curvada hacia la izquierda 3">
            <a:hlinkClick r:id="rId5" action="ppaction://hlinksldjump"/>
            <a:extLst>
              <a:ext uri="{FF2B5EF4-FFF2-40B4-BE49-F238E27FC236}">
                <a16:creationId xmlns:a16="http://schemas.microsoft.com/office/drawing/2014/main" id="{5B89AF19-A2D3-411D-AD93-053FCAD7BFFB}"/>
              </a:ext>
            </a:extLst>
          </p:cNvPr>
          <p:cNvSpPr/>
          <p:nvPr/>
        </p:nvSpPr>
        <p:spPr>
          <a:xfrm rot="2514359">
            <a:off x="7978306" y="5731470"/>
            <a:ext cx="576064" cy="96508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extLst>
      <p:ext uri="{BB962C8B-B14F-4D97-AF65-F5344CB8AC3E}">
        <p14:creationId xmlns:p14="http://schemas.microsoft.com/office/powerpoint/2010/main" val="2914529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04" t="53017" r="45321" b="9968"/>
          <a:stretch/>
        </p:blipFill>
        <p:spPr bwMode="auto">
          <a:xfrm>
            <a:off x="139226" y="194737"/>
            <a:ext cx="7601126"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10626" y="194737"/>
            <a:ext cx="6837637"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2. LA INTRODUCCIÓN</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8" name="0 Imagen" descr="Logo Mincultura PNG.png">
            <a:extLst>
              <a:ext uri="{FF2B5EF4-FFF2-40B4-BE49-F238E27FC236}">
                <a16:creationId xmlns:a16="http://schemas.microsoft.com/office/drawing/2014/main" id="{1C928C8E-0815-489E-9E29-C8F46F405B3F}"/>
              </a:ext>
            </a:extLst>
          </p:cNvPr>
          <p:cNvPicPr/>
          <p:nvPr/>
        </p:nvPicPr>
        <p:blipFill>
          <a:blip r:embed="rId5"/>
          <a:stretch>
            <a:fillRect/>
          </a:stretch>
        </p:blipFill>
        <p:spPr>
          <a:xfrm>
            <a:off x="179512" y="6314672"/>
            <a:ext cx="2299335" cy="450850"/>
          </a:xfrm>
          <a:prstGeom prst="rect">
            <a:avLst/>
          </a:prstGeom>
        </p:spPr>
      </p:pic>
      <p:sp>
        <p:nvSpPr>
          <p:cNvPr id="7" name="Flecha: curvada hacia la izquierda 6">
            <a:hlinkClick r:id="rId6" action="ppaction://hlinksldjump"/>
            <a:extLst>
              <a:ext uri="{FF2B5EF4-FFF2-40B4-BE49-F238E27FC236}">
                <a16:creationId xmlns:a16="http://schemas.microsoft.com/office/drawing/2014/main" id="{80A93EBA-E111-4204-BA2D-CA9D947D47C2}"/>
              </a:ext>
            </a:extLst>
          </p:cNvPr>
          <p:cNvSpPr/>
          <p:nvPr/>
        </p:nvSpPr>
        <p:spPr>
          <a:xfrm rot="2514359">
            <a:off x="7978306" y="5731470"/>
            <a:ext cx="576064" cy="96508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 name="CuadroTexto 1">
            <a:extLst>
              <a:ext uri="{FF2B5EF4-FFF2-40B4-BE49-F238E27FC236}">
                <a16:creationId xmlns:a16="http://schemas.microsoft.com/office/drawing/2014/main" id="{53375974-341E-422D-A640-F96A6D73CDBA}"/>
              </a:ext>
            </a:extLst>
          </p:cNvPr>
          <p:cNvSpPr txBox="1"/>
          <p:nvPr/>
        </p:nvSpPr>
        <p:spPr>
          <a:xfrm>
            <a:off x="539552" y="1196752"/>
            <a:ext cx="8424936" cy="3693319"/>
          </a:xfrm>
          <a:prstGeom prst="rect">
            <a:avLst/>
          </a:prstGeom>
          <a:noFill/>
        </p:spPr>
        <p:txBody>
          <a:bodyPr wrap="square" rtlCol="0">
            <a:spAutoFit/>
          </a:bodyPr>
          <a:lstStyle/>
          <a:p>
            <a:pPr marL="342900" indent="-342900">
              <a:buFontTx/>
              <a:buAutoNum type="arabicPeriod"/>
            </a:pPr>
            <a:r>
              <a:rPr lang="es-CO" sz="3600" dirty="0"/>
              <a:t>Contexto y presentación del autor/los autores/la dependencia</a:t>
            </a:r>
          </a:p>
          <a:p>
            <a:pPr marL="342900" indent="-342900">
              <a:buAutoNum type="arabicPeriod"/>
            </a:pPr>
            <a:r>
              <a:rPr lang="es-CO" sz="3600" dirty="0"/>
              <a:t>Presentación del tema </a:t>
            </a:r>
          </a:p>
          <a:p>
            <a:pPr marL="342900" indent="-342900">
              <a:buFont typeface="+mj-lt"/>
              <a:buAutoNum type="arabicPeriod"/>
            </a:pPr>
            <a:r>
              <a:rPr lang="es-CO" sz="3600" dirty="0"/>
              <a:t>Explicación de los propósitos</a:t>
            </a:r>
          </a:p>
          <a:p>
            <a:pPr marL="342900" indent="-342900">
              <a:buFont typeface="+mj-lt"/>
              <a:buAutoNum type="arabicPeriod"/>
            </a:pPr>
            <a:r>
              <a:rPr lang="es-CO" sz="3600" dirty="0"/>
              <a:t>Se relacionan las limitaciones o alcances del informe</a:t>
            </a:r>
          </a:p>
          <a:p>
            <a:endParaRPr lang="es-CO" dirty="0"/>
          </a:p>
        </p:txBody>
      </p:sp>
    </p:spTree>
    <p:extLst>
      <p:ext uri="{BB962C8B-B14F-4D97-AF65-F5344CB8AC3E}">
        <p14:creationId xmlns:p14="http://schemas.microsoft.com/office/powerpoint/2010/main" val="1026532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04" t="53017" r="45321" b="9968"/>
          <a:stretch/>
        </p:blipFill>
        <p:spPr bwMode="auto">
          <a:xfrm>
            <a:off x="139226" y="194737"/>
            <a:ext cx="7601126"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10626" y="194737"/>
            <a:ext cx="6837637"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3. EL DESARROLLO</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8" name="0 Imagen" descr="Logo Mincultura PNG.png">
            <a:extLst>
              <a:ext uri="{FF2B5EF4-FFF2-40B4-BE49-F238E27FC236}">
                <a16:creationId xmlns:a16="http://schemas.microsoft.com/office/drawing/2014/main" id="{1C928C8E-0815-489E-9E29-C8F46F405B3F}"/>
              </a:ext>
            </a:extLst>
          </p:cNvPr>
          <p:cNvPicPr/>
          <p:nvPr/>
        </p:nvPicPr>
        <p:blipFill>
          <a:blip r:embed="rId5"/>
          <a:stretch>
            <a:fillRect/>
          </a:stretch>
        </p:blipFill>
        <p:spPr>
          <a:xfrm>
            <a:off x="179512" y="6314672"/>
            <a:ext cx="2299335" cy="450850"/>
          </a:xfrm>
          <a:prstGeom prst="rect">
            <a:avLst/>
          </a:prstGeom>
        </p:spPr>
      </p:pic>
      <p:sp>
        <p:nvSpPr>
          <p:cNvPr id="7" name="Flecha: curvada hacia la izquierda 6">
            <a:hlinkClick r:id="rId6" action="ppaction://hlinksldjump"/>
            <a:extLst>
              <a:ext uri="{FF2B5EF4-FFF2-40B4-BE49-F238E27FC236}">
                <a16:creationId xmlns:a16="http://schemas.microsoft.com/office/drawing/2014/main" id="{4029C68E-A583-4503-9580-719F36AB2D9A}"/>
              </a:ext>
            </a:extLst>
          </p:cNvPr>
          <p:cNvSpPr/>
          <p:nvPr/>
        </p:nvSpPr>
        <p:spPr>
          <a:xfrm rot="2514359">
            <a:off x="7978306" y="5731470"/>
            <a:ext cx="576064" cy="96508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 name="CuadroTexto 1">
            <a:extLst>
              <a:ext uri="{FF2B5EF4-FFF2-40B4-BE49-F238E27FC236}">
                <a16:creationId xmlns:a16="http://schemas.microsoft.com/office/drawing/2014/main" id="{A29F2998-580C-4B8F-A7A3-25C8B8B2DE0A}"/>
              </a:ext>
            </a:extLst>
          </p:cNvPr>
          <p:cNvSpPr txBox="1"/>
          <p:nvPr/>
        </p:nvSpPr>
        <p:spPr>
          <a:xfrm>
            <a:off x="323528" y="1268760"/>
            <a:ext cx="8136904" cy="2862322"/>
          </a:xfrm>
          <a:prstGeom prst="rect">
            <a:avLst/>
          </a:prstGeom>
          <a:noFill/>
        </p:spPr>
        <p:txBody>
          <a:bodyPr wrap="square" rtlCol="0">
            <a:spAutoFit/>
          </a:bodyPr>
          <a:lstStyle/>
          <a:p>
            <a:pPr marL="571500" indent="-571500">
              <a:buFont typeface="Arial" panose="020B0604020202020204" pitchFamily="34" charset="0"/>
              <a:buChar char="•"/>
            </a:pPr>
            <a:r>
              <a:rPr lang="es-ES" sz="3600" dirty="0"/>
              <a:t>Exposición de ideas</a:t>
            </a:r>
          </a:p>
          <a:p>
            <a:pPr marL="571500" indent="-571500">
              <a:buFont typeface="Arial" panose="020B0604020202020204" pitchFamily="34" charset="0"/>
              <a:buChar char="•"/>
            </a:pPr>
            <a:r>
              <a:rPr lang="es-ES" sz="3600" dirty="0"/>
              <a:t>Uso de textos discontinuos como organizadores gráficos</a:t>
            </a:r>
          </a:p>
          <a:p>
            <a:pPr marL="571500" indent="-571500">
              <a:buFont typeface="Arial" panose="020B0604020202020204" pitchFamily="34" charset="0"/>
              <a:buChar char="•"/>
            </a:pPr>
            <a:r>
              <a:rPr lang="es-ES" sz="3600" dirty="0"/>
              <a:t>Reseñas o breves textos explicativos de los textos discontinuos </a:t>
            </a:r>
            <a:endParaRPr lang="es-CO" sz="3600" dirty="0"/>
          </a:p>
        </p:txBody>
      </p:sp>
    </p:spTree>
    <p:extLst>
      <p:ext uri="{BB962C8B-B14F-4D97-AF65-F5344CB8AC3E}">
        <p14:creationId xmlns:p14="http://schemas.microsoft.com/office/powerpoint/2010/main" val="1095172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04" t="53017" r="45321" b="9968"/>
          <a:stretch/>
        </p:blipFill>
        <p:spPr bwMode="auto">
          <a:xfrm>
            <a:off x="139226" y="194737"/>
            <a:ext cx="7601126"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10626" y="194737"/>
            <a:ext cx="6837637"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4. CONCLUSIONES Y RECOMENDACIONES</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60485D9-78D3-484B-A80E-7047AC01CF13}"/>
              </a:ext>
            </a:extLst>
          </p:cNvPr>
          <p:cNvSpPr txBox="1"/>
          <p:nvPr/>
        </p:nvSpPr>
        <p:spPr>
          <a:xfrm>
            <a:off x="151842" y="857001"/>
            <a:ext cx="8753254" cy="3416320"/>
          </a:xfrm>
          <a:prstGeom prst="rect">
            <a:avLst/>
          </a:prstGeom>
          <a:noFill/>
        </p:spPr>
        <p:txBody>
          <a:bodyPr wrap="square" rtlCol="0">
            <a:spAutoFit/>
          </a:bodyPr>
          <a:lstStyle/>
          <a:p>
            <a:pPr marL="571500" indent="-571500">
              <a:buFont typeface="Arial" panose="020B0604020202020204" pitchFamily="34" charset="0"/>
              <a:buChar char="•"/>
            </a:pPr>
            <a:r>
              <a:rPr lang="es-ES" sz="3600" dirty="0"/>
              <a:t>Se establecen asociaciones entre los propósitos y el desarrollo</a:t>
            </a:r>
          </a:p>
          <a:p>
            <a:pPr marL="571500" indent="-571500">
              <a:buFont typeface="Arial" panose="020B0604020202020204" pitchFamily="34" charset="0"/>
              <a:buChar char="•"/>
            </a:pPr>
            <a:r>
              <a:rPr lang="es-ES" sz="3600" dirty="0"/>
              <a:t>Se formulan recomendaciones para documentar casos o situaciones semejantes en el futuro</a:t>
            </a:r>
          </a:p>
          <a:p>
            <a:endParaRPr lang="es-CO" sz="3600" dirty="0"/>
          </a:p>
        </p:txBody>
      </p:sp>
      <p:pic>
        <p:nvPicPr>
          <p:cNvPr id="8" name="0 Imagen" descr="Logo Mincultura PNG.png">
            <a:extLst>
              <a:ext uri="{FF2B5EF4-FFF2-40B4-BE49-F238E27FC236}">
                <a16:creationId xmlns:a16="http://schemas.microsoft.com/office/drawing/2014/main" id="{1C928C8E-0815-489E-9E29-C8F46F405B3F}"/>
              </a:ext>
            </a:extLst>
          </p:cNvPr>
          <p:cNvPicPr/>
          <p:nvPr/>
        </p:nvPicPr>
        <p:blipFill>
          <a:blip r:embed="rId5"/>
          <a:stretch>
            <a:fillRect/>
          </a:stretch>
        </p:blipFill>
        <p:spPr>
          <a:xfrm>
            <a:off x="179512" y="6314672"/>
            <a:ext cx="2299335" cy="450850"/>
          </a:xfrm>
          <a:prstGeom prst="rect">
            <a:avLst/>
          </a:prstGeom>
        </p:spPr>
      </p:pic>
      <p:sp>
        <p:nvSpPr>
          <p:cNvPr id="7" name="Flecha: curvada hacia la izquierda 6">
            <a:hlinkClick r:id="rId6" action="ppaction://hlinksldjump"/>
            <a:extLst>
              <a:ext uri="{FF2B5EF4-FFF2-40B4-BE49-F238E27FC236}">
                <a16:creationId xmlns:a16="http://schemas.microsoft.com/office/drawing/2014/main" id="{9C6AAF0B-D00B-40CE-B630-CDDB2F7648D8}"/>
              </a:ext>
            </a:extLst>
          </p:cNvPr>
          <p:cNvSpPr/>
          <p:nvPr/>
        </p:nvSpPr>
        <p:spPr>
          <a:xfrm rot="2514359">
            <a:off x="7978306" y="5731470"/>
            <a:ext cx="576064" cy="96508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extLst>
      <p:ext uri="{BB962C8B-B14F-4D97-AF65-F5344CB8AC3E}">
        <p14:creationId xmlns:p14="http://schemas.microsoft.com/office/powerpoint/2010/main" val="1084285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2056780"/>
            <a:ext cx="9144000" cy="1692771"/>
          </a:xfrm>
          <a:prstGeom prst="rect">
            <a:avLst/>
          </a:prstGeom>
          <a:solidFill>
            <a:schemeClr val="accent1"/>
          </a:solidFill>
        </p:spPr>
        <p:txBody>
          <a:bodyPr wrap="square" rtlCol="0">
            <a:spAutoFit/>
          </a:bodyPr>
          <a:lstStyle/>
          <a:p>
            <a:pPr algn="ct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57200" indent="-457200" algn="ctr">
              <a:buAutoNum type="arabicPeriod"/>
            </a:pPr>
            <a:r>
              <a:rPr lang="es-CO" sz="3200" dirty="0">
                <a:solidFill>
                  <a:schemeClr val="bg1"/>
                </a:solidFill>
                <a:latin typeface="Verdana" panose="020B0604030504040204" pitchFamily="34" charset="0"/>
                <a:ea typeface="Verdana" panose="020B0604030504040204" pitchFamily="34" charset="0"/>
                <a:cs typeface="Verdana" panose="020B0604030504040204" pitchFamily="34" charset="0"/>
              </a:rPr>
              <a:t>La comunicación en una organización</a:t>
            </a:r>
          </a:p>
          <a:p>
            <a:pPr marL="457200" indent="-457200" algn="ctr">
              <a:buAutoNum type="arabicPeriod"/>
            </a:pP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ULLET_s1">
            <a:extLst>
              <a:ext uri="{FF2B5EF4-FFF2-40B4-BE49-F238E27FC236}">
                <a16:creationId xmlns:a16="http://schemas.microsoft.com/office/drawing/2014/main" id="{11152C02-26D1-43F0-9170-284DF5756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BULLET_s1">
            <a:extLst>
              <a:ext uri="{FF2B5EF4-FFF2-40B4-BE49-F238E27FC236}">
                <a16:creationId xmlns:a16="http://schemas.microsoft.com/office/drawing/2014/main" id="{3607DD16-B075-42CD-9092-C93D57A61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LLET_s1">
            <a:extLst>
              <a:ext uri="{FF2B5EF4-FFF2-40B4-BE49-F238E27FC236}">
                <a16:creationId xmlns:a16="http://schemas.microsoft.com/office/drawing/2014/main" id="{41A53D39-0E4F-4536-86A5-B4A353891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2" name="0 Imagen" descr="Logo Mincultura PNG.png">
            <a:extLst>
              <a:ext uri="{FF2B5EF4-FFF2-40B4-BE49-F238E27FC236}">
                <a16:creationId xmlns:a16="http://schemas.microsoft.com/office/drawing/2014/main" id="{B5929E4E-C467-49EE-986D-2DCF522A221E}"/>
              </a:ext>
            </a:extLst>
          </p:cNvPr>
          <p:cNvPicPr/>
          <p:nvPr/>
        </p:nvPicPr>
        <p:blipFill>
          <a:blip r:embed="rId3"/>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4154621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2056780"/>
            <a:ext cx="9144000" cy="1323439"/>
          </a:xfrm>
          <a:prstGeom prst="rect">
            <a:avLst/>
          </a:prstGeom>
          <a:solidFill>
            <a:schemeClr val="accent1"/>
          </a:solidFill>
        </p:spPr>
        <p:txBody>
          <a:bodyPr wrap="square" rtlCol="0">
            <a:spAutoFit/>
          </a:bodyPr>
          <a:lstStyle/>
          <a:p>
            <a:pPr algn="ct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s-CO" sz="3200" dirty="0">
                <a:solidFill>
                  <a:schemeClr val="bg1"/>
                </a:solidFill>
                <a:latin typeface="Verdana" panose="020B0604030504040204" pitchFamily="34" charset="0"/>
                <a:ea typeface="Verdana" panose="020B0604030504040204" pitchFamily="34" charset="0"/>
                <a:cs typeface="Verdana" panose="020B0604030504040204" pitchFamily="34" charset="0"/>
              </a:rPr>
              <a:t>5. Aspectos formales y recomendaciones</a:t>
            </a: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ULLET_s1">
            <a:extLst>
              <a:ext uri="{FF2B5EF4-FFF2-40B4-BE49-F238E27FC236}">
                <a16:creationId xmlns:a16="http://schemas.microsoft.com/office/drawing/2014/main" id="{11152C02-26D1-43F0-9170-284DF5756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BULLET_s1">
            <a:extLst>
              <a:ext uri="{FF2B5EF4-FFF2-40B4-BE49-F238E27FC236}">
                <a16:creationId xmlns:a16="http://schemas.microsoft.com/office/drawing/2014/main" id="{3607DD16-B075-42CD-9092-C93D57A61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LLET_s1">
            <a:extLst>
              <a:ext uri="{FF2B5EF4-FFF2-40B4-BE49-F238E27FC236}">
                <a16:creationId xmlns:a16="http://schemas.microsoft.com/office/drawing/2014/main" id="{41A53D39-0E4F-4536-86A5-B4A353891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2" name="0 Imagen" descr="Logo Mincultura PNG.png">
            <a:extLst>
              <a:ext uri="{FF2B5EF4-FFF2-40B4-BE49-F238E27FC236}">
                <a16:creationId xmlns:a16="http://schemas.microsoft.com/office/drawing/2014/main" id="{B5929E4E-C467-49EE-986D-2DCF522A221E}"/>
              </a:ext>
            </a:extLst>
          </p:cNvPr>
          <p:cNvPicPr/>
          <p:nvPr/>
        </p:nvPicPr>
        <p:blipFill>
          <a:blip r:embed="rId3"/>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61452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7611830"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7558236"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Tipos de conectores: lógicos y pragmáticos</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0" y="697008"/>
            <a:ext cx="8488560" cy="584775"/>
          </a:xfrm>
          <a:prstGeom prst="rect">
            <a:avLst/>
          </a:prstGeom>
        </p:spPr>
        <p:txBody>
          <a:bodyPr wrap="square">
            <a:spAutoFit/>
          </a:bodyPr>
          <a:lstStyle/>
          <a:p>
            <a:pPr marL="571500" indent="-457200">
              <a:buFont typeface="+mj-lt"/>
              <a:buAutoNum type="arabicPeriod"/>
            </a:pPr>
            <a:endParaRPr lang="es-CO" sz="3200" dirty="0"/>
          </a:p>
        </p:txBody>
      </p:sp>
      <p:graphicFrame>
        <p:nvGraphicFramePr>
          <p:cNvPr id="4" name="Tabla 3"/>
          <p:cNvGraphicFramePr>
            <a:graphicFrameLocks noGrp="1"/>
          </p:cNvGraphicFramePr>
          <p:nvPr/>
        </p:nvGraphicFramePr>
        <p:xfrm>
          <a:off x="128522" y="613391"/>
          <a:ext cx="8907974" cy="5631544"/>
        </p:xfrm>
        <a:graphic>
          <a:graphicData uri="http://schemas.openxmlformats.org/drawingml/2006/table">
            <a:tbl>
              <a:tblPr firstRow="1" firstCol="1" bandRow="1">
                <a:tableStyleId>{5C22544A-7EE6-4342-B048-85BDC9FD1C3A}</a:tableStyleId>
              </a:tblPr>
              <a:tblGrid>
                <a:gridCol w="1862576">
                  <a:extLst>
                    <a:ext uri="{9D8B030D-6E8A-4147-A177-3AD203B41FA5}">
                      <a16:colId xmlns:a16="http://schemas.microsoft.com/office/drawing/2014/main" val="20000"/>
                    </a:ext>
                  </a:extLst>
                </a:gridCol>
                <a:gridCol w="7045398">
                  <a:extLst>
                    <a:ext uri="{9D8B030D-6E8A-4147-A177-3AD203B41FA5}">
                      <a16:colId xmlns:a16="http://schemas.microsoft.com/office/drawing/2014/main" val="20001"/>
                    </a:ext>
                  </a:extLst>
                </a:gridCol>
              </a:tblGrid>
              <a:tr h="210561">
                <a:tc>
                  <a:txBody>
                    <a:bodyPr/>
                    <a:lstStyle/>
                    <a:p>
                      <a:pPr algn="ctr">
                        <a:lnSpc>
                          <a:spcPct val="107000"/>
                        </a:lnSpc>
                        <a:spcAft>
                          <a:spcPts val="0"/>
                        </a:spcAft>
                      </a:pPr>
                      <a:r>
                        <a:rPr lang="es-CO" sz="1400">
                          <a:effectLst/>
                        </a:rPr>
                        <a:t>CLASE / USO</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tc>
                  <a:txBody>
                    <a:bodyPr/>
                    <a:lstStyle/>
                    <a:p>
                      <a:pPr algn="ctr">
                        <a:lnSpc>
                          <a:spcPct val="107000"/>
                        </a:lnSpc>
                        <a:spcAft>
                          <a:spcPts val="0"/>
                        </a:spcAft>
                      </a:pPr>
                      <a:r>
                        <a:rPr lang="es-CO" sz="1400">
                          <a:effectLst/>
                        </a:rPr>
                        <a:t>EJEMPLOS</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extLst>
                  <a:ext uri="{0D108BD9-81ED-4DB2-BD59-A6C34878D82A}">
                    <a16:rowId xmlns:a16="http://schemas.microsoft.com/office/drawing/2014/main" val="10000"/>
                  </a:ext>
                </a:extLst>
              </a:tr>
              <a:tr h="373024">
                <a:tc>
                  <a:txBody>
                    <a:bodyPr/>
                    <a:lstStyle/>
                    <a:p>
                      <a:pPr algn="ctr">
                        <a:lnSpc>
                          <a:spcPct val="107000"/>
                        </a:lnSpc>
                        <a:spcAft>
                          <a:spcPts val="0"/>
                        </a:spcAft>
                      </a:pPr>
                      <a:r>
                        <a:rPr lang="es-CO" sz="1800" dirty="0">
                          <a:effectLst/>
                        </a:rPr>
                        <a:t>Adición</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tc>
                  <a:txBody>
                    <a:bodyPr/>
                    <a:lstStyle/>
                    <a:p>
                      <a:pPr algn="ctr">
                        <a:lnSpc>
                          <a:spcPct val="107000"/>
                        </a:lnSpc>
                        <a:spcAft>
                          <a:spcPts val="0"/>
                        </a:spcAft>
                      </a:pPr>
                      <a:r>
                        <a:rPr lang="es-CO" sz="1800">
                          <a:effectLst/>
                        </a:rPr>
                        <a:t>y, también, además, por otro lado</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extLst>
                  <a:ext uri="{0D108BD9-81ED-4DB2-BD59-A6C34878D82A}">
                    <a16:rowId xmlns:a16="http://schemas.microsoft.com/office/drawing/2014/main" val="10001"/>
                  </a:ext>
                </a:extLst>
              </a:tr>
              <a:tr h="421121">
                <a:tc>
                  <a:txBody>
                    <a:bodyPr/>
                    <a:lstStyle/>
                    <a:p>
                      <a:pPr algn="ctr">
                        <a:lnSpc>
                          <a:spcPct val="107000"/>
                        </a:lnSpc>
                        <a:spcAft>
                          <a:spcPts val="0"/>
                        </a:spcAft>
                      </a:pPr>
                      <a:r>
                        <a:rPr lang="es-CO" sz="1800" dirty="0">
                          <a:effectLst/>
                        </a:rPr>
                        <a:t>Temporalidad</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tc>
                  <a:txBody>
                    <a:bodyPr/>
                    <a:lstStyle/>
                    <a:p>
                      <a:pPr algn="ctr">
                        <a:lnSpc>
                          <a:spcPct val="107000"/>
                        </a:lnSpc>
                        <a:spcAft>
                          <a:spcPts val="0"/>
                        </a:spcAft>
                      </a:pPr>
                      <a:r>
                        <a:rPr lang="es-CO" sz="1800">
                          <a:effectLst/>
                        </a:rPr>
                        <a:t>cuando, después, antes, a continuación, mientras, posteriormente</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extLst>
                  <a:ext uri="{0D108BD9-81ED-4DB2-BD59-A6C34878D82A}">
                    <a16:rowId xmlns:a16="http://schemas.microsoft.com/office/drawing/2014/main" val="10002"/>
                  </a:ext>
                </a:extLst>
              </a:tr>
              <a:tr h="421121">
                <a:tc>
                  <a:txBody>
                    <a:bodyPr/>
                    <a:lstStyle/>
                    <a:p>
                      <a:pPr algn="ctr">
                        <a:lnSpc>
                          <a:spcPct val="107000"/>
                        </a:lnSpc>
                        <a:spcAft>
                          <a:spcPts val="0"/>
                        </a:spcAft>
                      </a:pPr>
                      <a:r>
                        <a:rPr lang="es-CO" sz="1800">
                          <a:effectLst/>
                        </a:rPr>
                        <a:t>Salvedad</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tc>
                  <a:txBody>
                    <a:bodyPr/>
                    <a:lstStyle/>
                    <a:p>
                      <a:pPr algn="ctr">
                        <a:lnSpc>
                          <a:spcPct val="107000"/>
                        </a:lnSpc>
                        <a:spcAft>
                          <a:spcPts val="0"/>
                        </a:spcAft>
                      </a:pPr>
                      <a:r>
                        <a:rPr lang="es-CO" sz="1800" dirty="0">
                          <a:effectLst/>
                        </a:rPr>
                        <a:t>pero, no obstante, a pesar de, sin embargo</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extLst>
                  <a:ext uri="{0D108BD9-81ED-4DB2-BD59-A6C34878D82A}">
                    <a16:rowId xmlns:a16="http://schemas.microsoft.com/office/drawing/2014/main" val="10003"/>
                  </a:ext>
                </a:extLst>
              </a:tr>
              <a:tr h="429046">
                <a:tc>
                  <a:txBody>
                    <a:bodyPr/>
                    <a:lstStyle/>
                    <a:p>
                      <a:pPr algn="ctr">
                        <a:lnSpc>
                          <a:spcPct val="107000"/>
                        </a:lnSpc>
                        <a:spcAft>
                          <a:spcPts val="0"/>
                        </a:spcAft>
                      </a:pPr>
                      <a:r>
                        <a:rPr lang="es-CO" sz="1800">
                          <a:effectLst/>
                        </a:rPr>
                        <a:t>Causa</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tc>
                  <a:txBody>
                    <a:bodyPr/>
                    <a:lstStyle/>
                    <a:p>
                      <a:pPr algn="ctr">
                        <a:lnSpc>
                          <a:spcPct val="107000"/>
                        </a:lnSpc>
                        <a:spcAft>
                          <a:spcPts val="0"/>
                        </a:spcAft>
                      </a:pPr>
                      <a:r>
                        <a:rPr lang="es-CO" sz="1800" dirty="0">
                          <a:effectLst/>
                        </a:rPr>
                        <a:t>ya que, porque, por, debido a</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extLst>
                  <a:ext uri="{0D108BD9-81ED-4DB2-BD59-A6C34878D82A}">
                    <a16:rowId xmlns:a16="http://schemas.microsoft.com/office/drawing/2014/main" val="10004"/>
                  </a:ext>
                </a:extLst>
              </a:tr>
              <a:tr h="421121">
                <a:tc>
                  <a:txBody>
                    <a:bodyPr/>
                    <a:lstStyle/>
                    <a:p>
                      <a:pPr algn="ctr">
                        <a:lnSpc>
                          <a:spcPct val="107000"/>
                        </a:lnSpc>
                        <a:spcAft>
                          <a:spcPts val="0"/>
                        </a:spcAft>
                      </a:pPr>
                      <a:r>
                        <a:rPr lang="es-CO" sz="1800">
                          <a:effectLst/>
                        </a:rPr>
                        <a:t>Aclaración</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tc>
                  <a:txBody>
                    <a:bodyPr/>
                    <a:lstStyle/>
                    <a:p>
                      <a:pPr algn="ctr">
                        <a:lnSpc>
                          <a:spcPct val="107000"/>
                        </a:lnSpc>
                        <a:spcAft>
                          <a:spcPts val="0"/>
                        </a:spcAft>
                      </a:pPr>
                      <a:r>
                        <a:rPr lang="es-CO" sz="1800" dirty="0">
                          <a:effectLst/>
                        </a:rPr>
                        <a:t>o sea, es decir, en otras palabras, dicho de otra manera</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extLst>
                  <a:ext uri="{0D108BD9-81ED-4DB2-BD59-A6C34878D82A}">
                    <a16:rowId xmlns:a16="http://schemas.microsoft.com/office/drawing/2014/main" val="10005"/>
                  </a:ext>
                </a:extLst>
              </a:tr>
              <a:tr h="421121">
                <a:tc>
                  <a:txBody>
                    <a:bodyPr/>
                    <a:lstStyle/>
                    <a:p>
                      <a:pPr algn="ctr">
                        <a:lnSpc>
                          <a:spcPct val="107000"/>
                        </a:lnSpc>
                        <a:spcAft>
                          <a:spcPts val="0"/>
                        </a:spcAft>
                      </a:pPr>
                      <a:r>
                        <a:rPr lang="es-CO" sz="1800">
                          <a:effectLst/>
                        </a:rPr>
                        <a:t>Consecuencia</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tc>
                  <a:txBody>
                    <a:bodyPr/>
                    <a:lstStyle/>
                    <a:p>
                      <a:pPr algn="ctr">
                        <a:lnSpc>
                          <a:spcPct val="107000"/>
                        </a:lnSpc>
                        <a:spcAft>
                          <a:spcPts val="0"/>
                        </a:spcAft>
                      </a:pPr>
                      <a:r>
                        <a:rPr lang="es-CO" sz="1800" dirty="0">
                          <a:effectLst/>
                        </a:rPr>
                        <a:t>así que, en consecuencia, por lo tanto,  por eso, de ahí que</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extLst>
                  <a:ext uri="{0D108BD9-81ED-4DB2-BD59-A6C34878D82A}">
                    <a16:rowId xmlns:a16="http://schemas.microsoft.com/office/drawing/2014/main" val="10006"/>
                  </a:ext>
                </a:extLst>
              </a:tr>
              <a:tr h="421121">
                <a:tc>
                  <a:txBody>
                    <a:bodyPr/>
                    <a:lstStyle/>
                    <a:p>
                      <a:pPr algn="ctr">
                        <a:lnSpc>
                          <a:spcPct val="107000"/>
                        </a:lnSpc>
                        <a:spcAft>
                          <a:spcPts val="0"/>
                        </a:spcAft>
                      </a:pPr>
                      <a:r>
                        <a:rPr lang="es-CO" sz="1800">
                          <a:effectLst/>
                        </a:rPr>
                        <a:t>Comparación</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tc>
                  <a:txBody>
                    <a:bodyPr/>
                    <a:lstStyle/>
                    <a:p>
                      <a:pPr algn="ctr">
                        <a:lnSpc>
                          <a:spcPct val="107000"/>
                        </a:lnSpc>
                        <a:spcAft>
                          <a:spcPts val="0"/>
                        </a:spcAft>
                      </a:pPr>
                      <a:r>
                        <a:rPr lang="es-CO" sz="1800" dirty="0">
                          <a:effectLst/>
                        </a:rPr>
                        <a:t>de igual modo, así mismo, de la misma manera</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extLst>
                  <a:ext uri="{0D108BD9-81ED-4DB2-BD59-A6C34878D82A}">
                    <a16:rowId xmlns:a16="http://schemas.microsoft.com/office/drawing/2014/main" val="10007"/>
                  </a:ext>
                </a:extLst>
              </a:tr>
              <a:tr h="421121">
                <a:tc>
                  <a:txBody>
                    <a:bodyPr/>
                    <a:lstStyle/>
                    <a:p>
                      <a:pPr algn="ctr">
                        <a:lnSpc>
                          <a:spcPct val="107000"/>
                        </a:lnSpc>
                        <a:spcAft>
                          <a:spcPts val="0"/>
                        </a:spcAft>
                      </a:pPr>
                      <a:r>
                        <a:rPr lang="es-CO" sz="1800">
                          <a:effectLst/>
                        </a:rPr>
                        <a:t>Finalidad</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tc>
                  <a:txBody>
                    <a:bodyPr/>
                    <a:lstStyle/>
                    <a:p>
                      <a:pPr algn="ctr">
                        <a:lnSpc>
                          <a:spcPct val="107000"/>
                        </a:lnSpc>
                        <a:spcAft>
                          <a:spcPts val="0"/>
                        </a:spcAft>
                      </a:pPr>
                      <a:r>
                        <a:rPr lang="es-CO" sz="1800" dirty="0">
                          <a:effectLst/>
                        </a:rPr>
                        <a:t>con el fin de, con el propósito de, para, con la finalidad de, a fin de</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extLst>
                  <a:ext uri="{0D108BD9-81ED-4DB2-BD59-A6C34878D82A}">
                    <a16:rowId xmlns:a16="http://schemas.microsoft.com/office/drawing/2014/main" val="10008"/>
                  </a:ext>
                </a:extLst>
              </a:tr>
              <a:tr h="821200">
                <a:tc>
                  <a:txBody>
                    <a:bodyPr/>
                    <a:lstStyle/>
                    <a:p>
                      <a:pPr algn="ctr">
                        <a:lnSpc>
                          <a:spcPct val="107000"/>
                        </a:lnSpc>
                        <a:spcAft>
                          <a:spcPts val="0"/>
                        </a:spcAft>
                      </a:pPr>
                      <a:r>
                        <a:rPr lang="es-CO" sz="1800">
                          <a:effectLst/>
                        </a:rPr>
                        <a:t>Pragmáticos</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nchor="ctr"/>
                </a:tc>
                <a:tc>
                  <a:txBody>
                    <a:bodyPr/>
                    <a:lstStyle/>
                    <a:p>
                      <a:pPr algn="ctr">
                        <a:lnSpc>
                          <a:spcPct val="107000"/>
                        </a:lnSpc>
                        <a:spcAft>
                          <a:spcPts val="0"/>
                        </a:spcAft>
                      </a:pPr>
                      <a:r>
                        <a:rPr lang="es-CO" sz="1800" dirty="0">
                          <a:effectLst/>
                        </a:rPr>
                        <a:t>Obviamente, Afortunadamente, Lamentablemente, Supuestamente, Al fin y al cabo, En efecto.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extLst>
                  <a:ext uri="{0D108BD9-81ED-4DB2-BD59-A6C34878D82A}">
                    <a16:rowId xmlns:a16="http://schemas.microsoft.com/office/drawing/2014/main" val="10009"/>
                  </a:ext>
                </a:extLst>
              </a:tr>
              <a:tr h="631681">
                <a:tc>
                  <a:txBody>
                    <a:bodyPr/>
                    <a:lstStyle/>
                    <a:p>
                      <a:pPr algn="ctr">
                        <a:lnSpc>
                          <a:spcPct val="107000"/>
                        </a:lnSpc>
                        <a:spcAft>
                          <a:spcPts val="0"/>
                        </a:spcAft>
                      </a:pPr>
                      <a:r>
                        <a:rPr lang="es-CO" sz="1800">
                          <a:effectLst/>
                        </a:rPr>
                        <a:t>Discursivos - Organizativos</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tc>
                  <a:txBody>
                    <a:bodyPr/>
                    <a:lstStyle/>
                    <a:p>
                      <a:pPr algn="ctr">
                        <a:lnSpc>
                          <a:spcPct val="107000"/>
                        </a:lnSpc>
                        <a:spcAft>
                          <a:spcPts val="0"/>
                        </a:spcAft>
                      </a:pPr>
                      <a:r>
                        <a:rPr lang="es-CO" sz="1800" dirty="0">
                          <a:effectLst/>
                        </a:rPr>
                        <a:t>en primer lugar, a continuación, finalmente, en conclusión, para terminar.</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extLst>
                  <a:ext uri="{0D108BD9-81ED-4DB2-BD59-A6C34878D82A}">
                    <a16:rowId xmlns:a16="http://schemas.microsoft.com/office/drawing/2014/main" val="10010"/>
                  </a:ext>
                </a:extLst>
              </a:tr>
              <a:tr h="631681">
                <a:tc>
                  <a:txBody>
                    <a:bodyPr/>
                    <a:lstStyle/>
                    <a:p>
                      <a:pPr algn="ctr">
                        <a:lnSpc>
                          <a:spcPct val="107000"/>
                        </a:lnSpc>
                        <a:spcAft>
                          <a:spcPts val="0"/>
                        </a:spcAft>
                      </a:pPr>
                      <a:r>
                        <a:rPr lang="es-CO" sz="1800">
                          <a:effectLst/>
                        </a:rPr>
                        <a:t>Discursivos - Énfasis</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tc>
                  <a:txBody>
                    <a:bodyPr/>
                    <a:lstStyle/>
                    <a:p>
                      <a:pPr algn="ctr">
                        <a:lnSpc>
                          <a:spcPct val="107000"/>
                        </a:lnSpc>
                        <a:spcAft>
                          <a:spcPts val="0"/>
                        </a:spcAft>
                      </a:pPr>
                      <a:r>
                        <a:rPr lang="es-CO" sz="1800" dirty="0">
                          <a:effectLst/>
                        </a:rPr>
                        <a:t>en particular, sobre todo, vale decir, en realidad, lo más importante, cabe acotar.</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extLst>
                  <a:ext uri="{0D108BD9-81ED-4DB2-BD59-A6C34878D82A}">
                    <a16:rowId xmlns:a16="http://schemas.microsoft.com/office/drawing/2014/main" val="10011"/>
                  </a:ext>
                </a:extLst>
              </a:tr>
            </a:tbl>
          </a:graphicData>
        </a:graphic>
      </p:graphicFrame>
      <p:pic>
        <p:nvPicPr>
          <p:cNvPr id="9" name="0 Imagen" descr="Logo Mincultura PNG.png">
            <a:extLst>
              <a:ext uri="{FF2B5EF4-FFF2-40B4-BE49-F238E27FC236}">
                <a16:creationId xmlns:a16="http://schemas.microsoft.com/office/drawing/2014/main" id="{2EF8E300-D13A-49E8-A33F-12B1917697C4}"/>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1097006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7611830"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7558236"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Marcadores discursivos</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0" y="697008"/>
            <a:ext cx="8488560" cy="584775"/>
          </a:xfrm>
          <a:prstGeom prst="rect">
            <a:avLst/>
          </a:prstGeom>
        </p:spPr>
        <p:txBody>
          <a:bodyPr wrap="square">
            <a:spAutoFit/>
          </a:bodyPr>
          <a:lstStyle/>
          <a:p>
            <a:pPr marL="571500" indent="-457200">
              <a:buFont typeface="+mj-lt"/>
              <a:buAutoNum type="arabicPeriod"/>
            </a:pPr>
            <a:endParaRPr lang="es-CO" sz="3200" dirty="0"/>
          </a:p>
        </p:txBody>
      </p:sp>
      <p:pic>
        <p:nvPicPr>
          <p:cNvPr id="2" name="Imagen 1">
            <a:extLst>
              <a:ext uri="{FF2B5EF4-FFF2-40B4-BE49-F238E27FC236}">
                <a16:creationId xmlns:a16="http://schemas.microsoft.com/office/drawing/2014/main" id="{A9C50E6E-1185-48EF-A814-8011DA22C465}"/>
              </a:ext>
            </a:extLst>
          </p:cNvPr>
          <p:cNvPicPr>
            <a:picLocks noChangeAspect="1"/>
          </p:cNvPicPr>
          <p:nvPr/>
        </p:nvPicPr>
        <p:blipFill>
          <a:blip r:embed="rId4"/>
          <a:stretch>
            <a:fillRect/>
          </a:stretch>
        </p:blipFill>
        <p:spPr>
          <a:xfrm>
            <a:off x="683568" y="709945"/>
            <a:ext cx="7343775" cy="4819650"/>
          </a:xfrm>
          <a:prstGeom prst="rect">
            <a:avLst/>
          </a:prstGeom>
        </p:spPr>
      </p:pic>
      <p:sp>
        <p:nvSpPr>
          <p:cNvPr id="6" name="Rectángulo 5">
            <a:extLst>
              <a:ext uri="{FF2B5EF4-FFF2-40B4-BE49-F238E27FC236}">
                <a16:creationId xmlns:a16="http://schemas.microsoft.com/office/drawing/2014/main" id="{3F915E6A-03AB-44D7-A9D1-8997CA7734F6}"/>
              </a:ext>
            </a:extLst>
          </p:cNvPr>
          <p:cNvSpPr/>
          <p:nvPr/>
        </p:nvSpPr>
        <p:spPr>
          <a:xfrm>
            <a:off x="2209800" y="5467630"/>
            <a:ext cx="4572000" cy="923330"/>
          </a:xfrm>
          <a:prstGeom prst="rect">
            <a:avLst/>
          </a:prstGeom>
        </p:spPr>
        <p:txBody>
          <a:bodyPr>
            <a:spAutoFit/>
          </a:bodyPr>
          <a:lstStyle/>
          <a:p>
            <a:r>
              <a:rPr lang="es-CO" dirty="0"/>
              <a:t>Tomado de Errázuriz Cruz, M. C. (2014). El desarrollo de la escritura argumentativa </a:t>
            </a:r>
          </a:p>
          <a:p>
            <a:r>
              <a:rPr lang="es-CO" dirty="0"/>
              <a:t>académica: los marcadores discursivos. </a:t>
            </a:r>
          </a:p>
        </p:txBody>
      </p:sp>
      <p:pic>
        <p:nvPicPr>
          <p:cNvPr id="11" name="0 Imagen" descr="Logo Mincultura PNG.png">
            <a:extLst>
              <a:ext uri="{FF2B5EF4-FFF2-40B4-BE49-F238E27FC236}">
                <a16:creationId xmlns:a16="http://schemas.microsoft.com/office/drawing/2014/main" id="{CDA4EDE0-C231-4CD7-9039-4B7152730BAE}"/>
              </a:ext>
            </a:extLst>
          </p:cNvPr>
          <p:cNvPicPr/>
          <p:nvPr/>
        </p:nvPicPr>
        <p:blipFill>
          <a:blip r:embed="rId5"/>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518475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8901178"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8901178"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Aspectos gramaticales y ortográficos</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0" y="697008"/>
            <a:ext cx="8488560" cy="584775"/>
          </a:xfrm>
          <a:prstGeom prst="rect">
            <a:avLst/>
          </a:prstGeom>
        </p:spPr>
        <p:txBody>
          <a:bodyPr wrap="square">
            <a:spAutoFit/>
          </a:bodyPr>
          <a:lstStyle/>
          <a:p>
            <a:pPr marL="571500" indent="-457200">
              <a:buFont typeface="+mj-lt"/>
              <a:buAutoNum type="arabicPeriod"/>
            </a:pPr>
            <a:endParaRPr lang="es-CO" sz="3200" dirty="0"/>
          </a:p>
        </p:txBody>
      </p:sp>
      <p:sp>
        <p:nvSpPr>
          <p:cNvPr id="2" name="Rectángulo 1"/>
          <p:cNvSpPr/>
          <p:nvPr/>
        </p:nvSpPr>
        <p:spPr>
          <a:xfrm>
            <a:off x="251520" y="548680"/>
            <a:ext cx="8640960" cy="5570756"/>
          </a:xfrm>
          <a:prstGeom prst="rect">
            <a:avLst/>
          </a:prstGeom>
        </p:spPr>
        <p:txBody>
          <a:bodyPr wrap="square">
            <a:spAutoFit/>
          </a:bodyPr>
          <a:lstStyle/>
          <a:p>
            <a:pPr algn="ctr"/>
            <a:r>
              <a:rPr lang="es-CO" sz="2400" b="1" dirty="0">
                <a:ea typeface="Verdana" panose="020B0604030504040204" pitchFamily="34" charset="0"/>
                <a:cs typeface="Verdana" panose="020B0604030504040204" pitchFamily="34" charset="0"/>
              </a:rPr>
              <a:t>Problemas de concordancia: </a:t>
            </a:r>
            <a:r>
              <a:rPr lang="es-CO" sz="2400" dirty="0">
                <a:effectLst>
                  <a:outerShdw blurRad="38100" dist="38100" dir="2700000" algn="tl">
                    <a:srgbClr val="000000">
                      <a:alpha val="43137"/>
                    </a:srgbClr>
                  </a:outerShdw>
                </a:effectLst>
                <a:ea typeface="Verdana" panose="020B0604030504040204" pitchFamily="34" charset="0"/>
                <a:cs typeface="Verdana" panose="020B0604030504040204" pitchFamily="34" charset="0"/>
              </a:rPr>
              <a:t>falta de coincidencia de género, número y persona entre elementos de la oración.</a:t>
            </a:r>
          </a:p>
          <a:p>
            <a:pPr algn="ctr"/>
            <a:r>
              <a:rPr lang="es-CO" sz="2400" dirty="0">
                <a:effectLst>
                  <a:outerShdw blurRad="38100" dist="38100" dir="2700000" algn="tl">
                    <a:srgbClr val="000000">
                      <a:alpha val="43137"/>
                    </a:srgbClr>
                  </a:outerShdw>
                </a:effectLst>
                <a:ea typeface="Verdana" panose="020B0604030504040204" pitchFamily="34" charset="0"/>
                <a:cs typeface="Verdana" panose="020B0604030504040204" pitchFamily="34" charset="0"/>
              </a:rPr>
              <a:t>NOMINAL              VERBAL</a:t>
            </a:r>
          </a:p>
          <a:p>
            <a:endParaRPr lang="es-CO" dirty="0"/>
          </a:p>
          <a:p>
            <a:pPr marL="285750" indent="-285750">
              <a:buFont typeface="Arial" panose="020B0604020202020204" pitchFamily="34" charset="0"/>
              <a:buChar char="•"/>
            </a:pPr>
            <a:r>
              <a:rPr lang="es-CO" sz="2000" dirty="0"/>
              <a:t>Cerca de tu casa habían varias gasolineras.</a:t>
            </a:r>
          </a:p>
          <a:p>
            <a:pPr marL="285750" indent="-285750">
              <a:buFont typeface="Arial" panose="020B0604020202020204" pitchFamily="34" charset="0"/>
              <a:buChar char="•"/>
            </a:pPr>
            <a:r>
              <a:rPr lang="es-CO" sz="2000" dirty="0"/>
              <a:t>La política que regula el comportamiento de los estudiantes en esta universidad fue redactado</a:t>
            </a:r>
            <a:r>
              <a:rPr lang="es-CO" sz="2000" b="1" dirty="0"/>
              <a:t> </a:t>
            </a:r>
            <a:r>
              <a:rPr lang="es-CO" sz="2000" dirty="0"/>
              <a:t>hace diez años por los anterior</a:t>
            </a:r>
            <a:r>
              <a:rPr lang="es-CO" sz="2000" b="1" dirty="0"/>
              <a:t>es</a:t>
            </a:r>
            <a:r>
              <a:rPr lang="es-CO" sz="2000" dirty="0"/>
              <a:t> consejeros.</a:t>
            </a:r>
          </a:p>
          <a:p>
            <a:pPr marL="285750" indent="-285750">
              <a:buFont typeface="Arial" panose="020B0604020202020204" pitchFamily="34" charset="0"/>
              <a:buChar char="•"/>
            </a:pPr>
            <a:r>
              <a:rPr lang="es-CO" sz="2000" dirty="0"/>
              <a:t>Me importa poco lo que se diga de ellos; yo sé que tanto el uno como el otro son honestos en lo que hacen. Conmigo tuvieron un comportamiento y una paciencia únicas.</a:t>
            </a:r>
          </a:p>
          <a:p>
            <a:pPr marL="285750" indent="-285750">
              <a:buFont typeface="Arial" panose="020B0604020202020204" pitchFamily="34" charset="0"/>
              <a:buChar char="•"/>
            </a:pPr>
            <a:r>
              <a:rPr lang="es-CO" sz="2000" dirty="0"/>
              <a:t>En el deporte, ninguna área penal es sencilla para los árbitros.</a:t>
            </a:r>
          </a:p>
          <a:p>
            <a:endParaRPr lang="es-CO" dirty="0"/>
          </a:p>
          <a:p>
            <a:pPr algn="r"/>
            <a:r>
              <a:rPr lang="es-CO" dirty="0">
                <a:solidFill>
                  <a:schemeClr val="bg1">
                    <a:lumMod val="65000"/>
                  </a:schemeClr>
                </a:solidFill>
              </a:rPr>
              <a:t>Cerca de tu casa </a:t>
            </a:r>
            <a:r>
              <a:rPr lang="es-CO" b="1" u="sng" dirty="0">
                <a:solidFill>
                  <a:schemeClr val="bg1">
                    <a:lumMod val="65000"/>
                  </a:schemeClr>
                </a:solidFill>
              </a:rPr>
              <a:t>había</a:t>
            </a:r>
            <a:r>
              <a:rPr lang="es-CO" dirty="0">
                <a:solidFill>
                  <a:schemeClr val="bg1">
                    <a:lumMod val="65000"/>
                  </a:schemeClr>
                </a:solidFill>
              </a:rPr>
              <a:t> varias gasolineras.</a:t>
            </a:r>
          </a:p>
          <a:p>
            <a:pPr algn="r"/>
            <a:r>
              <a:rPr lang="es-CO" dirty="0">
                <a:solidFill>
                  <a:schemeClr val="bg1">
                    <a:lumMod val="65000"/>
                  </a:schemeClr>
                </a:solidFill>
              </a:rPr>
              <a:t>La política que regula el comportamiento de los estudiantes en esta universidad fue </a:t>
            </a:r>
            <a:r>
              <a:rPr lang="es-CO" b="1" u="sng" dirty="0">
                <a:solidFill>
                  <a:schemeClr val="bg1">
                    <a:lumMod val="65000"/>
                  </a:schemeClr>
                </a:solidFill>
              </a:rPr>
              <a:t>redactada</a:t>
            </a:r>
            <a:r>
              <a:rPr lang="es-CO" b="1" dirty="0">
                <a:solidFill>
                  <a:schemeClr val="bg1">
                    <a:lumMod val="65000"/>
                  </a:schemeClr>
                </a:solidFill>
              </a:rPr>
              <a:t> </a:t>
            </a:r>
            <a:r>
              <a:rPr lang="es-CO" dirty="0">
                <a:solidFill>
                  <a:schemeClr val="bg1">
                    <a:lumMod val="65000"/>
                  </a:schemeClr>
                </a:solidFill>
              </a:rPr>
              <a:t>hace diez años por los anterior</a:t>
            </a:r>
            <a:r>
              <a:rPr lang="es-CO" b="1" dirty="0">
                <a:solidFill>
                  <a:schemeClr val="bg1">
                    <a:lumMod val="65000"/>
                  </a:schemeClr>
                </a:solidFill>
              </a:rPr>
              <a:t>es</a:t>
            </a:r>
            <a:r>
              <a:rPr lang="es-CO" dirty="0">
                <a:solidFill>
                  <a:schemeClr val="bg1">
                    <a:lumMod val="65000"/>
                  </a:schemeClr>
                </a:solidFill>
              </a:rPr>
              <a:t> consejeros.</a:t>
            </a:r>
          </a:p>
          <a:p>
            <a:pPr algn="r"/>
            <a:r>
              <a:rPr lang="es-CO" dirty="0">
                <a:solidFill>
                  <a:schemeClr val="bg1">
                    <a:lumMod val="65000"/>
                  </a:schemeClr>
                </a:solidFill>
              </a:rPr>
              <a:t>Me importa poco lo que se diga de ellos; yo sé que tanto el uno como el otro son honestos en lo que hacen. Conmigo tuvieron un comportamiento y una paciencia </a:t>
            </a:r>
            <a:r>
              <a:rPr lang="es-CO" b="1" u="sng" dirty="0">
                <a:solidFill>
                  <a:schemeClr val="bg1">
                    <a:lumMod val="65000"/>
                  </a:schemeClr>
                </a:solidFill>
              </a:rPr>
              <a:t>únicos</a:t>
            </a:r>
            <a:r>
              <a:rPr lang="es-CO" dirty="0">
                <a:solidFill>
                  <a:schemeClr val="bg1">
                    <a:lumMod val="65000"/>
                  </a:schemeClr>
                </a:solidFill>
              </a:rPr>
              <a:t>.</a:t>
            </a:r>
            <a:br>
              <a:rPr lang="es-CO" dirty="0">
                <a:solidFill>
                  <a:schemeClr val="bg1">
                    <a:lumMod val="65000"/>
                  </a:schemeClr>
                </a:solidFill>
              </a:rPr>
            </a:br>
            <a:r>
              <a:rPr lang="es-CO" dirty="0">
                <a:solidFill>
                  <a:schemeClr val="bg1">
                    <a:lumMod val="65000"/>
                  </a:schemeClr>
                </a:solidFill>
              </a:rPr>
              <a:t>En el deporte,</a:t>
            </a:r>
            <a:r>
              <a:rPr lang="es-CO" u="sng" dirty="0">
                <a:solidFill>
                  <a:schemeClr val="bg1">
                    <a:lumMod val="65000"/>
                  </a:schemeClr>
                </a:solidFill>
              </a:rPr>
              <a:t> </a:t>
            </a:r>
            <a:r>
              <a:rPr lang="es-CO" b="1" u="sng" dirty="0">
                <a:solidFill>
                  <a:schemeClr val="bg1">
                    <a:lumMod val="65000"/>
                  </a:schemeClr>
                </a:solidFill>
              </a:rPr>
              <a:t>ningún</a:t>
            </a:r>
            <a:r>
              <a:rPr lang="es-CO" b="1" dirty="0">
                <a:solidFill>
                  <a:schemeClr val="bg1">
                    <a:lumMod val="65000"/>
                  </a:schemeClr>
                </a:solidFill>
              </a:rPr>
              <a:t> </a:t>
            </a:r>
            <a:r>
              <a:rPr lang="es-CO" dirty="0">
                <a:solidFill>
                  <a:schemeClr val="bg1">
                    <a:lumMod val="65000"/>
                  </a:schemeClr>
                </a:solidFill>
              </a:rPr>
              <a:t>área penal es sencilla para los árbitros.</a:t>
            </a:r>
          </a:p>
        </p:txBody>
      </p:sp>
      <p:pic>
        <p:nvPicPr>
          <p:cNvPr id="9" name="0 Imagen" descr="Logo Mincultura PNG.png">
            <a:extLst>
              <a:ext uri="{FF2B5EF4-FFF2-40B4-BE49-F238E27FC236}">
                <a16:creationId xmlns:a16="http://schemas.microsoft.com/office/drawing/2014/main" id="{076DBCD3-86AF-4BF4-A62E-556B69284887}"/>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18849850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2">
                                            <p:txEl>
                                              <p:pRg st="8" end="8"/>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2">
                                            <p:txEl>
                                              <p:pRg st="9" end="9"/>
                                            </p:txEl>
                                          </p:spTgt>
                                        </p:tgtEl>
                                        <p:attrNameLst>
                                          <p:attrName>style.fontWeight</p:attrName>
                                        </p:attrNameLst>
                                      </p:cBhvr>
                                      <p:to>
                                        <p:strVal val="bold"/>
                                      </p:to>
                                    </p:set>
                                  </p:childTnLst>
                                </p:cTn>
                              </p:par>
                              <p:par>
                                <p:cTn id="9" presetID="15" presetClass="emph" presetSubtype="0" nodeType="withEffect">
                                  <p:stCondLst>
                                    <p:cond delay="0"/>
                                  </p:stCondLst>
                                  <p:iterate type="lt">
                                    <p:tmAbs val="25"/>
                                  </p:iterate>
                                  <p:childTnLst>
                                    <p:set>
                                      <p:cBhvr override="childStyle">
                                        <p:cTn id="10" dur="indefinite"/>
                                        <p:tgtEl>
                                          <p:spTgt spid="2">
                                            <p:txEl>
                                              <p:pRg st="10" end="1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8901178"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8901178"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Excepciones</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0" y="697008"/>
            <a:ext cx="8488560" cy="584775"/>
          </a:xfrm>
          <a:prstGeom prst="rect">
            <a:avLst/>
          </a:prstGeom>
        </p:spPr>
        <p:txBody>
          <a:bodyPr wrap="square">
            <a:spAutoFit/>
          </a:bodyPr>
          <a:lstStyle/>
          <a:p>
            <a:pPr marL="571500" indent="-457200">
              <a:buFont typeface="+mj-lt"/>
              <a:buAutoNum type="arabicPeriod"/>
            </a:pPr>
            <a:endParaRPr lang="es-CO" sz="3200" dirty="0"/>
          </a:p>
        </p:txBody>
      </p:sp>
      <p:sp>
        <p:nvSpPr>
          <p:cNvPr id="2" name="Rectángulo 1"/>
          <p:cNvSpPr/>
          <p:nvPr/>
        </p:nvSpPr>
        <p:spPr>
          <a:xfrm>
            <a:off x="251520" y="1130838"/>
            <a:ext cx="8640960" cy="3847207"/>
          </a:xfrm>
          <a:prstGeom prst="rect">
            <a:avLst/>
          </a:prstGeom>
        </p:spPr>
        <p:txBody>
          <a:bodyPr wrap="square">
            <a:spAutoFit/>
          </a:bodyPr>
          <a:lstStyle/>
          <a:p>
            <a:pPr algn="ctr"/>
            <a:r>
              <a:rPr lang="es-CO" sz="2400" b="1" dirty="0">
                <a:ea typeface="Verdana" panose="020B0604030504040204" pitchFamily="34" charset="0"/>
                <a:cs typeface="Verdana" panose="020B0604030504040204" pitchFamily="34" charset="0"/>
              </a:rPr>
              <a:t>Las formas del impersonal (tercera persona del singular):</a:t>
            </a:r>
          </a:p>
          <a:p>
            <a:pPr algn="ctr"/>
            <a:endParaRPr lang="es-CO" sz="2400" b="1" dirty="0">
              <a:solidFill>
                <a:schemeClr val="bg1">
                  <a:lumMod val="65000"/>
                </a:schemeClr>
              </a:solidFill>
              <a:ea typeface="Verdana" panose="020B0604030504040204" pitchFamily="34" charset="0"/>
              <a:cs typeface="Verdana" panose="020B0604030504040204" pitchFamily="34" charset="0"/>
            </a:endParaRPr>
          </a:p>
          <a:p>
            <a:pPr algn="ctr"/>
            <a:endParaRPr lang="es-CO" sz="2400" b="1" dirty="0">
              <a:solidFill>
                <a:schemeClr val="bg1">
                  <a:lumMod val="65000"/>
                </a:schemeClr>
              </a:solidFill>
              <a:ea typeface="Verdana" panose="020B0604030504040204" pitchFamily="34" charset="0"/>
              <a:cs typeface="Verdana" panose="020B0604030504040204" pitchFamily="34" charset="0"/>
            </a:endParaRPr>
          </a:p>
          <a:p>
            <a:pPr algn="ctr"/>
            <a:r>
              <a:rPr lang="es-CO" sz="2400" dirty="0">
                <a:ea typeface="Verdana" panose="020B0604030504040204" pitchFamily="34" charset="0"/>
                <a:cs typeface="Verdana" panose="020B0604030504040204" pitchFamily="34" charset="0"/>
              </a:rPr>
              <a:t>Han habido algunas quejas – Habían muchas personas – Hubieron problemas al ingresar</a:t>
            </a:r>
          </a:p>
          <a:p>
            <a:pPr algn="ctr"/>
            <a:endParaRPr lang="es-CO" sz="2400" dirty="0">
              <a:ea typeface="Verdana" panose="020B0604030504040204" pitchFamily="34" charset="0"/>
              <a:cs typeface="Verdana" panose="020B0604030504040204" pitchFamily="34" charset="0"/>
            </a:endParaRPr>
          </a:p>
          <a:p>
            <a:pPr algn="ctr"/>
            <a:r>
              <a:rPr lang="es-CO" sz="2400" dirty="0">
                <a:solidFill>
                  <a:schemeClr val="bg1">
                    <a:lumMod val="65000"/>
                  </a:schemeClr>
                </a:solidFill>
                <a:ea typeface="Verdana" panose="020B0604030504040204" pitchFamily="34" charset="0"/>
                <a:cs typeface="Verdana" panose="020B0604030504040204" pitchFamily="34" charset="0"/>
              </a:rPr>
              <a:t>Ha habido muchas quejas – Había muchas personas –Hubo problemas al ingresar</a:t>
            </a:r>
          </a:p>
          <a:p>
            <a:pPr algn="ctr"/>
            <a:endParaRPr lang="es-CO" sz="2400" b="1" dirty="0">
              <a:solidFill>
                <a:schemeClr val="bg1">
                  <a:lumMod val="65000"/>
                </a:schemeClr>
              </a:solidFill>
              <a:ea typeface="Verdana" panose="020B0604030504040204" pitchFamily="34" charset="0"/>
              <a:cs typeface="Verdana" panose="020B0604030504040204" pitchFamily="34" charset="0"/>
            </a:endParaRPr>
          </a:p>
          <a:p>
            <a:pPr algn="ctr"/>
            <a:r>
              <a:rPr lang="es-CO" sz="2800" b="1" dirty="0">
                <a:ea typeface="Verdana" panose="020B0604030504040204" pitchFamily="34" charset="0"/>
                <a:cs typeface="Verdana" panose="020B0604030504040204" pitchFamily="34" charset="0"/>
              </a:rPr>
              <a:t>El verbo no debe concordar con el complemento.</a:t>
            </a:r>
            <a:endParaRPr lang="es-CO" sz="2000" dirty="0"/>
          </a:p>
        </p:txBody>
      </p:sp>
      <p:pic>
        <p:nvPicPr>
          <p:cNvPr id="9" name="0 Imagen" descr="Logo Mincultura PNG.png">
            <a:extLst>
              <a:ext uri="{FF2B5EF4-FFF2-40B4-BE49-F238E27FC236}">
                <a16:creationId xmlns:a16="http://schemas.microsoft.com/office/drawing/2014/main" id="{19F150C3-40AC-45A7-8019-177F0C281DA4}"/>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1624531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2">
                                            <p:txEl>
                                              <p:pRg st="5" end="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8901178"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8901178"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Ejercicio de concordancia</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0" y="697008"/>
            <a:ext cx="8488560" cy="584775"/>
          </a:xfrm>
          <a:prstGeom prst="rect">
            <a:avLst/>
          </a:prstGeom>
        </p:spPr>
        <p:txBody>
          <a:bodyPr wrap="square">
            <a:spAutoFit/>
          </a:bodyPr>
          <a:lstStyle/>
          <a:p>
            <a:pPr marL="571500" indent="-457200">
              <a:buFont typeface="+mj-lt"/>
              <a:buAutoNum type="arabicPeriod"/>
            </a:pPr>
            <a:endParaRPr lang="es-CO" sz="3200" dirty="0"/>
          </a:p>
        </p:txBody>
      </p:sp>
      <p:sp>
        <p:nvSpPr>
          <p:cNvPr id="2" name="Rectángulo 1"/>
          <p:cNvSpPr/>
          <p:nvPr/>
        </p:nvSpPr>
        <p:spPr>
          <a:xfrm>
            <a:off x="175320" y="836712"/>
            <a:ext cx="8640960" cy="5324535"/>
          </a:xfrm>
          <a:prstGeom prst="rect">
            <a:avLst/>
          </a:prstGeom>
        </p:spPr>
        <p:txBody>
          <a:bodyPr wrap="square">
            <a:spAutoFit/>
          </a:bodyPr>
          <a:lstStyle/>
          <a:p>
            <a:pPr algn="just"/>
            <a:r>
              <a:rPr lang="es-CO" sz="2400" dirty="0"/>
              <a:t>La semana próxima, los estudiantes del taller de teatro les van a ofrecer una función al público. Desde el comienzo del año, el grupo teatral, mediante improvisaciones, ejercicios y técnicas de trabajo variado, fueron acercándose al tema que a muchos le interesaba presentar en la obra: las relaciones familiares. A partir de algunas situaciones que todos seleccionaron entre las que propusieron el coordinador, decidieron repartir el trabajo en tres grupos menores para que cada uno de ellos armaran un guion adecuado (según los datos, el ámbito y los personajes sugerido). Cuando los textos estuvieron listos, se lo leyeron a sus compañeros para elegir el que más les gustara. Sin embargo, esto no fue fácil, porque a todos les pareció interesantes dos de los guiones. Aunque hubo un empate en la votación, finalmente llegaron a un acuerdo.</a:t>
            </a:r>
            <a:endParaRPr lang="es-CO" sz="3600" dirty="0"/>
          </a:p>
          <a:p>
            <a:endParaRPr lang="es-CO" sz="2800" dirty="0"/>
          </a:p>
        </p:txBody>
      </p:sp>
      <p:pic>
        <p:nvPicPr>
          <p:cNvPr id="9" name="0 Imagen" descr="Logo Mincultura PNG.png">
            <a:extLst>
              <a:ext uri="{FF2B5EF4-FFF2-40B4-BE49-F238E27FC236}">
                <a16:creationId xmlns:a16="http://schemas.microsoft.com/office/drawing/2014/main" id="{679A7612-A536-48A7-842B-C721CC09DBFC}"/>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2466781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8901178"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8901178"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Ejercicio de concordancia</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0" y="697008"/>
            <a:ext cx="8488560" cy="584775"/>
          </a:xfrm>
          <a:prstGeom prst="rect">
            <a:avLst/>
          </a:prstGeom>
        </p:spPr>
        <p:txBody>
          <a:bodyPr wrap="square">
            <a:spAutoFit/>
          </a:bodyPr>
          <a:lstStyle/>
          <a:p>
            <a:pPr marL="571500" indent="-457200">
              <a:buFont typeface="+mj-lt"/>
              <a:buAutoNum type="arabicPeriod"/>
            </a:pPr>
            <a:endParaRPr lang="es-CO" sz="3200" dirty="0"/>
          </a:p>
        </p:txBody>
      </p:sp>
      <p:sp>
        <p:nvSpPr>
          <p:cNvPr id="2" name="Rectángulo 1"/>
          <p:cNvSpPr/>
          <p:nvPr/>
        </p:nvSpPr>
        <p:spPr>
          <a:xfrm>
            <a:off x="175320" y="836712"/>
            <a:ext cx="8640960" cy="5324535"/>
          </a:xfrm>
          <a:prstGeom prst="rect">
            <a:avLst/>
          </a:prstGeom>
        </p:spPr>
        <p:txBody>
          <a:bodyPr wrap="square">
            <a:spAutoFit/>
          </a:bodyPr>
          <a:lstStyle/>
          <a:p>
            <a:pPr algn="just"/>
            <a:r>
              <a:rPr lang="es-CO" sz="2400" dirty="0"/>
              <a:t>La semana próxima, los estudiantes del taller de teatro </a:t>
            </a:r>
            <a:r>
              <a:rPr lang="es-CO" sz="2400" dirty="0">
                <a:highlight>
                  <a:srgbClr val="FFFF00"/>
                </a:highlight>
              </a:rPr>
              <a:t>les</a:t>
            </a:r>
            <a:r>
              <a:rPr lang="es-CO" sz="2400" dirty="0"/>
              <a:t> van a ofrecer una función al público. Desde el comienzo del año, el grupo teatral, mediante improvisaciones, ejercicios y técnicas de trabajo </a:t>
            </a:r>
            <a:r>
              <a:rPr lang="es-CO" sz="2400" dirty="0">
                <a:highlight>
                  <a:srgbClr val="FFFF00"/>
                </a:highlight>
              </a:rPr>
              <a:t>variado</a:t>
            </a:r>
            <a:r>
              <a:rPr lang="es-CO" sz="2400" dirty="0"/>
              <a:t>, fueron acercándose al tema que a muchos </a:t>
            </a:r>
            <a:r>
              <a:rPr lang="es-CO" sz="2400" dirty="0">
                <a:highlight>
                  <a:srgbClr val="FFFF00"/>
                </a:highlight>
              </a:rPr>
              <a:t>le</a:t>
            </a:r>
            <a:r>
              <a:rPr lang="es-CO" sz="2400" dirty="0"/>
              <a:t> interesaba presentar en la obra: las relaciones familiares. A partir de algunas situaciones que todos seleccionaron entre las que </a:t>
            </a:r>
            <a:r>
              <a:rPr lang="es-CO" sz="2400" dirty="0">
                <a:highlight>
                  <a:srgbClr val="FFFF00"/>
                </a:highlight>
              </a:rPr>
              <a:t>propusieron</a:t>
            </a:r>
            <a:r>
              <a:rPr lang="es-CO" sz="2400" dirty="0"/>
              <a:t> el coordinador, decidieron repartir el trabajo en tres grupos menores para que cada uno de ellos </a:t>
            </a:r>
            <a:r>
              <a:rPr lang="es-CO" sz="2400" dirty="0">
                <a:highlight>
                  <a:srgbClr val="FFFF00"/>
                </a:highlight>
              </a:rPr>
              <a:t>armaran</a:t>
            </a:r>
            <a:r>
              <a:rPr lang="es-CO" sz="2400" dirty="0"/>
              <a:t> un guion adecuado (según los datos, el ámbito y los personajes </a:t>
            </a:r>
            <a:r>
              <a:rPr lang="es-CO" sz="2400" dirty="0">
                <a:highlight>
                  <a:srgbClr val="FFFF00"/>
                </a:highlight>
              </a:rPr>
              <a:t>sugerido</a:t>
            </a:r>
            <a:r>
              <a:rPr lang="es-CO" sz="2400" dirty="0"/>
              <a:t>). Cuando los textos estuvieron listos, se</a:t>
            </a:r>
            <a:r>
              <a:rPr lang="es-CO" sz="2400" dirty="0">
                <a:highlight>
                  <a:srgbClr val="FFFF00"/>
                </a:highlight>
              </a:rPr>
              <a:t> lo </a:t>
            </a:r>
            <a:r>
              <a:rPr lang="es-CO" sz="2400" dirty="0"/>
              <a:t>leyeron a sus compañeros para elegir el que más les gustara. Sin embargo, esto no fue fácil, porque a todos les </a:t>
            </a:r>
            <a:r>
              <a:rPr lang="es-CO" sz="2400" dirty="0">
                <a:highlight>
                  <a:srgbClr val="FFFF00"/>
                </a:highlight>
              </a:rPr>
              <a:t>pareció</a:t>
            </a:r>
            <a:r>
              <a:rPr lang="es-CO" sz="2400" dirty="0"/>
              <a:t> interesantes dos de los guiones. Aunque hubo un empate en la votación, finalmente llegaron a un acuerdo.</a:t>
            </a:r>
            <a:endParaRPr lang="es-CO" sz="3600" dirty="0"/>
          </a:p>
          <a:p>
            <a:endParaRPr lang="es-CO" sz="2800" dirty="0"/>
          </a:p>
        </p:txBody>
      </p:sp>
      <p:pic>
        <p:nvPicPr>
          <p:cNvPr id="9" name="0 Imagen" descr="Logo Mincultura PNG.png">
            <a:extLst>
              <a:ext uri="{FF2B5EF4-FFF2-40B4-BE49-F238E27FC236}">
                <a16:creationId xmlns:a16="http://schemas.microsoft.com/office/drawing/2014/main" id="{C1579E5E-21A8-47B4-90B0-BAB8EA92A2A5}"/>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23788638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8901178"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8901178"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Ejercicio de concordancia</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0" y="697008"/>
            <a:ext cx="8488560" cy="584775"/>
          </a:xfrm>
          <a:prstGeom prst="rect">
            <a:avLst/>
          </a:prstGeom>
        </p:spPr>
        <p:txBody>
          <a:bodyPr wrap="square">
            <a:spAutoFit/>
          </a:bodyPr>
          <a:lstStyle/>
          <a:p>
            <a:pPr marL="571500" indent="-457200">
              <a:buFont typeface="+mj-lt"/>
              <a:buAutoNum type="arabicPeriod"/>
            </a:pPr>
            <a:endParaRPr lang="es-CO" sz="3200" dirty="0"/>
          </a:p>
        </p:txBody>
      </p:sp>
      <p:sp>
        <p:nvSpPr>
          <p:cNvPr id="2" name="Rectángulo 1"/>
          <p:cNvSpPr/>
          <p:nvPr/>
        </p:nvSpPr>
        <p:spPr>
          <a:xfrm>
            <a:off x="175320" y="836712"/>
            <a:ext cx="8640960" cy="5878532"/>
          </a:xfrm>
          <a:prstGeom prst="rect">
            <a:avLst/>
          </a:prstGeom>
        </p:spPr>
        <p:txBody>
          <a:bodyPr wrap="square">
            <a:spAutoFit/>
          </a:bodyPr>
          <a:lstStyle/>
          <a:p>
            <a:pPr algn="just"/>
            <a:r>
              <a:rPr lang="es-CO" sz="2400" dirty="0"/>
              <a:t>La semana próxima, los estudiantes del taller de teatro </a:t>
            </a:r>
            <a:r>
              <a:rPr lang="es-CO" sz="2400" b="1" dirty="0"/>
              <a:t>le</a:t>
            </a:r>
            <a:r>
              <a:rPr lang="es-CO" sz="2400" dirty="0"/>
              <a:t> van a ofrecer una función al público. Desde el comienzo del año, el grupo teatral, mediante improvisaciones, ejercicios y técnicas de trabajo </a:t>
            </a:r>
            <a:r>
              <a:rPr lang="es-CO" sz="2400" b="1" dirty="0"/>
              <a:t>variadas</a:t>
            </a:r>
            <a:r>
              <a:rPr lang="es-CO" sz="2400" dirty="0"/>
              <a:t>, fueron acercándose al tema que a muchos </a:t>
            </a:r>
            <a:r>
              <a:rPr lang="es-CO" sz="2400" b="1" dirty="0"/>
              <a:t>les</a:t>
            </a:r>
            <a:r>
              <a:rPr lang="es-CO" sz="2400" dirty="0"/>
              <a:t> interesaba presentar en la obra: las relaciones familiares. A partir de algunas situaciones que todos seleccionaron entre las que </a:t>
            </a:r>
            <a:r>
              <a:rPr lang="es-CO" sz="2400" b="1" dirty="0"/>
              <a:t>propuso</a:t>
            </a:r>
            <a:r>
              <a:rPr lang="es-CO" sz="2400" dirty="0"/>
              <a:t> el coordinador, decidieron repartir el trabajo en tres grupos menores para que cada uno de ellos </a:t>
            </a:r>
            <a:r>
              <a:rPr lang="es-CO" sz="2400" b="1" dirty="0"/>
              <a:t>armara</a:t>
            </a:r>
            <a:r>
              <a:rPr lang="es-CO" sz="2400" dirty="0"/>
              <a:t> un guion adecuado (según los datos, el ámbito y los personajes </a:t>
            </a:r>
            <a:r>
              <a:rPr lang="es-CO" sz="2400" b="1" dirty="0"/>
              <a:t>sugeridos</a:t>
            </a:r>
            <a:r>
              <a:rPr lang="es-CO" sz="2400" dirty="0"/>
              <a:t>). Cuando los textos estuvieron listos, se</a:t>
            </a:r>
            <a:r>
              <a:rPr lang="es-CO" sz="2400" b="1" dirty="0"/>
              <a:t> los</a:t>
            </a:r>
            <a:r>
              <a:rPr lang="es-CO" sz="2400" dirty="0"/>
              <a:t> leyeron a sus compañeros para elegir el que más les gustara. Sin embargo, esto no fue fácil, porque a todos les </a:t>
            </a:r>
            <a:r>
              <a:rPr lang="es-CO" sz="2400" b="1" dirty="0"/>
              <a:t>parecieron</a:t>
            </a:r>
            <a:r>
              <a:rPr lang="es-CO" sz="2400" dirty="0"/>
              <a:t> interesantes dos de los guiones. Aunque hubo un empate en la votación, finalmente llegaron a un acuerdo.</a:t>
            </a:r>
          </a:p>
          <a:p>
            <a:pPr algn="just"/>
            <a:r>
              <a:rPr lang="es-CO" sz="1600" i="1" dirty="0"/>
              <a:t>Tomado de Lecciones de redacción: Concordancia. </a:t>
            </a:r>
            <a:r>
              <a:rPr lang="es-CO" sz="1600" i="1" dirty="0">
                <a:hlinkClick r:id="rId4"/>
              </a:rPr>
              <a:t>https://www.cij.gov.ar/nota-4663-Lecciones-de-redacci-n--concordancia-V.html</a:t>
            </a:r>
            <a:r>
              <a:rPr lang="es-CO" sz="1600" i="1" dirty="0"/>
              <a:t> </a:t>
            </a:r>
            <a:endParaRPr lang="es-CO" sz="2400" i="1" dirty="0"/>
          </a:p>
        </p:txBody>
      </p:sp>
      <p:pic>
        <p:nvPicPr>
          <p:cNvPr id="9" name="0 Imagen" descr="Logo Mincultura PNG.png">
            <a:extLst>
              <a:ext uri="{FF2B5EF4-FFF2-40B4-BE49-F238E27FC236}">
                <a16:creationId xmlns:a16="http://schemas.microsoft.com/office/drawing/2014/main" id="{057895EE-5C66-439D-AE9B-3FB705F05B63}"/>
              </a:ext>
            </a:extLst>
          </p:cNvPr>
          <p:cNvPicPr/>
          <p:nvPr/>
        </p:nvPicPr>
        <p:blipFill>
          <a:blip r:embed="rId5"/>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2438374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76200" y="42862"/>
            <a:ext cx="9015478"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3718" y="69287"/>
            <a:ext cx="8901178"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Uso del gerundio: </a:t>
            </a:r>
            <a:r>
              <a:rPr lang="es-CO" sz="2400" b="1" i="1" dirty="0">
                <a:solidFill>
                  <a:schemeClr val="bg1"/>
                </a:solidFill>
              </a:rPr>
              <a:t>ando-</a:t>
            </a:r>
            <a:r>
              <a:rPr lang="es-CO" sz="2400" b="1" i="1" dirty="0" err="1">
                <a:solidFill>
                  <a:schemeClr val="bg1"/>
                </a:solidFill>
              </a:rPr>
              <a:t>iendo</a:t>
            </a:r>
            <a:endParaRPr lang="es-CO" sz="24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14 Imagen"/>
          <p:cNvPicPr>
            <a:picLocks noChangeAspect="1"/>
          </p:cNvPicPr>
          <p:nvPr/>
        </p:nvPicPr>
        <p:blipFill rotWithShape="1">
          <a:blip r:embed="rId3" cstate="print">
            <a:extLst>
              <a:ext uri="{28A0092B-C50C-407E-A947-70E740481C1C}">
                <a14:useLocalDpi xmlns:a14="http://schemas.microsoft.com/office/drawing/2010/main" val="0"/>
              </a:ext>
            </a:extLst>
          </a:blip>
          <a:srcRect l="7722" t="34483" r="7437" b="38161"/>
          <a:stretch/>
        </p:blipFill>
        <p:spPr>
          <a:xfrm>
            <a:off x="2771800" y="6237312"/>
            <a:ext cx="2022800" cy="504000"/>
          </a:xfrm>
          <a:prstGeom prst="rect">
            <a:avLst/>
          </a:prstGeom>
        </p:spPr>
      </p:pic>
      <p:pic>
        <p:nvPicPr>
          <p:cNvPr id="15" name="Imagen 14"/>
          <p:cNvPicPr>
            <a:picLocks noChangeAspect="1"/>
          </p:cNvPicPr>
          <p:nvPr/>
        </p:nvPicPr>
        <p:blipFill rotWithShape="1">
          <a:blip r:embed="rId4" cstate="print">
            <a:extLst>
              <a:ext uri="{28A0092B-C50C-407E-A947-70E740481C1C}">
                <a14:useLocalDpi xmlns:a14="http://schemas.microsoft.com/office/drawing/2010/main" val="0"/>
              </a:ext>
            </a:extLst>
          </a:blip>
          <a:srcRect t="37959" b="38844"/>
          <a:stretch/>
        </p:blipFill>
        <p:spPr>
          <a:xfrm>
            <a:off x="5126262" y="6237312"/>
            <a:ext cx="3766218" cy="504056"/>
          </a:xfrm>
          <a:prstGeom prst="rect">
            <a:avLst/>
          </a:prstGeom>
        </p:spPr>
      </p:pic>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0" y="697008"/>
            <a:ext cx="8488560" cy="584775"/>
          </a:xfrm>
          <a:prstGeom prst="rect">
            <a:avLst/>
          </a:prstGeom>
        </p:spPr>
        <p:txBody>
          <a:bodyPr wrap="square">
            <a:spAutoFit/>
          </a:bodyPr>
          <a:lstStyle/>
          <a:p>
            <a:pPr marL="571500" indent="-457200">
              <a:buFont typeface="+mj-lt"/>
              <a:buAutoNum type="arabicPeriod"/>
            </a:pPr>
            <a:endParaRPr lang="es-CO" sz="3200" dirty="0"/>
          </a:p>
        </p:txBody>
      </p:sp>
      <p:graphicFrame>
        <p:nvGraphicFramePr>
          <p:cNvPr id="4" name="Tabla 3">
            <a:extLst>
              <a:ext uri="{FF2B5EF4-FFF2-40B4-BE49-F238E27FC236}">
                <a16:creationId xmlns:a16="http://schemas.microsoft.com/office/drawing/2014/main" id="{50314F93-585E-4750-94C5-3077DF5440F8}"/>
              </a:ext>
            </a:extLst>
          </p:cNvPr>
          <p:cNvGraphicFramePr>
            <a:graphicFrameLocks noGrp="1"/>
          </p:cNvGraphicFramePr>
          <p:nvPr/>
        </p:nvGraphicFramePr>
        <p:xfrm>
          <a:off x="0" y="548679"/>
          <a:ext cx="9144000" cy="6339580"/>
        </p:xfrm>
        <a:graphic>
          <a:graphicData uri="http://schemas.openxmlformats.org/drawingml/2006/table">
            <a:tbl>
              <a:tblPr firstRow="1" bandRow="1">
                <a:tableStyleId>{5C22544A-7EE6-4342-B048-85BDC9FD1C3A}</a:tableStyleId>
              </a:tblPr>
              <a:tblGrid>
                <a:gridCol w="4860032">
                  <a:extLst>
                    <a:ext uri="{9D8B030D-6E8A-4147-A177-3AD203B41FA5}">
                      <a16:colId xmlns:a16="http://schemas.microsoft.com/office/drawing/2014/main" val="3969468034"/>
                    </a:ext>
                  </a:extLst>
                </a:gridCol>
                <a:gridCol w="4283968">
                  <a:extLst>
                    <a:ext uri="{9D8B030D-6E8A-4147-A177-3AD203B41FA5}">
                      <a16:colId xmlns:a16="http://schemas.microsoft.com/office/drawing/2014/main" val="428046605"/>
                    </a:ext>
                  </a:extLst>
                </a:gridCol>
              </a:tblGrid>
              <a:tr h="354591">
                <a:tc>
                  <a:txBody>
                    <a:bodyPr/>
                    <a:lstStyle/>
                    <a:p>
                      <a:r>
                        <a:rPr lang="es-CO" dirty="0"/>
                        <a:t>Usos correctos</a:t>
                      </a:r>
                    </a:p>
                  </a:txBody>
                  <a:tcPr/>
                </a:tc>
                <a:tc>
                  <a:txBody>
                    <a:bodyPr/>
                    <a:lstStyle/>
                    <a:p>
                      <a:r>
                        <a:rPr lang="es-CO" dirty="0"/>
                        <a:t>Usos incorrectos</a:t>
                      </a:r>
                    </a:p>
                  </a:txBody>
                  <a:tcPr/>
                </a:tc>
                <a:extLst>
                  <a:ext uri="{0D108BD9-81ED-4DB2-BD59-A6C34878D82A}">
                    <a16:rowId xmlns:a16="http://schemas.microsoft.com/office/drawing/2014/main" val="1535811512"/>
                  </a:ext>
                </a:extLst>
              </a:tr>
              <a:tr h="389892">
                <a:tc>
                  <a:txBody>
                    <a:bodyPr/>
                    <a:lstStyle/>
                    <a:p>
                      <a:r>
                        <a:rPr lang="es-CO" sz="1400" dirty="0"/>
                        <a:t>Cuando expresa una acción simultánea. </a:t>
                      </a:r>
                    </a:p>
                  </a:txBody>
                  <a:tcPr/>
                </a:tc>
                <a:tc>
                  <a:txBody>
                    <a:bodyPr/>
                    <a:lstStyle/>
                    <a:p>
                      <a:r>
                        <a:rPr lang="es-CO" sz="1400" b="0" i="0" kern="1200" dirty="0">
                          <a:solidFill>
                            <a:schemeClr val="dk1"/>
                          </a:solidFill>
                          <a:effectLst/>
                          <a:latin typeface="+mn-lt"/>
                          <a:ea typeface="+mn-ea"/>
                          <a:cs typeface="+mn-cs"/>
                        </a:rPr>
                        <a:t>Cuando expresa una acción posterior al verbo principal. </a:t>
                      </a:r>
                      <a:endParaRPr lang="es-CO" sz="1400" dirty="0"/>
                    </a:p>
                  </a:txBody>
                  <a:tcPr/>
                </a:tc>
                <a:extLst>
                  <a:ext uri="{0D108BD9-81ED-4DB2-BD59-A6C34878D82A}">
                    <a16:rowId xmlns:a16="http://schemas.microsoft.com/office/drawing/2014/main" val="2429428952"/>
                  </a:ext>
                </a:extLst>
              </a:tr>
              <a:tr h="1329717">
                <a:tc>
                  <a:txBody>
                    <a:bodyPr/>
                    <a:lstStyle/>
                    <a:p>
                      <a:r>
                        <a:rPr lang="es-CO" sz="1400" b="1" dirty="0">
                          <a:effectLst/>
                        </a:rPr>
                        <a:t>Ejemplo:</a:t>
                      </a:r>
                    </a:p>
                    <a:p>
                      <a:r>
                        <a:rPr lang="es-CO" sz="1400" i="1" dirty="0"/>
                        <a:t>Desayunaba leyendo la prensa.</a:t>
                      </a:r>
                    </a:p>
                    <a:p>
                      <a:endParaRPr lang="es-CO" sz="1400" dirty="0"/>
                    </a:p>
                    <a:p>
                      <a:r>
                        <a:rPr lang="es-CO" sz="1400" b="1" dirty="0"/>
                        <a:t>Explicación</a:t>
                      </a:r>
                      <a:r>
                        <a:rPr lang="es-CO" sz="1400" dirty="0"/>
                        <a:t>: las dos acciones son simultáneas.</a:t>
                      </a:r>
                    </a:p>
                  </a:txBody>
                  <a:tcPr/>
                </a:tc>
                <a:tc>
                  <a:txBody>
                    <a:bodyPr/>
                    <a:lstStyle/>
                    <a:p>
                      <a:r>
                        <a:rPr lang="es-CO" sz="1400" b="1" i="0" kern="1200" dirty="0">
                          <a:solidFill>
                            <a:schemeClr val="dk1"/>
                          </a:solidFill>
                          <a:effectLst/>
                          <a:latin typeface="+mn-lt"/>
                          <a:ea typeface="+mn-ea"/>
                          <a:cs typeface="+mn-cs"/>
                        </a:rPr>
                        <a:t>Ejemplo:</a:t>
                      </a:r>
                    </a:p>
                    <a:p>
                      <a:r>
                        <a:rPr lang="es-CO" sz="1400" b="0" i="1" kern="1200" dirty="0">
                          <a:solidFill>
                            <a:schemeClr val="dk1"/>
                          </a:solidFill>
                          <a:effectLst/>
                          <a:latin typeface="+mn-lt"/>
                          <a:ea typeface="+mn-ea"/>
                          <a:cs typeface="+mn-cs"/>
                        </a:rPr>
                        <a:t>Se durmió tranquilamente despertándose a la 8 de la mañana</a:t>
                      </a:r>
                    </a:p>
                    <a:p>
                      <a:br>
                        <a:rPr lang="es-CO" sz="1400" b="0" i="0" kern="1200" dirty="0">
                          <a:solidFill>
                            <a:schemeClr val="dk1"/>
                          </a:solidFill>
                          <a:effectLst/>
                          <a:latin typeface="+mn-lt"/>
                          <a:ea typeface="+mn-ea"/>
                          <a:cs typeface="+mn-cs"/>
                        </a:rPr>
                      </a:br>
                      <a:r>
                        <a:rPr lang="es-CO" sz="1400" b="1" i="0" kern="1200" dirty="0">
                          <a:solidFill>
                            <a:schemeClr val="dk1"/>
                          </a:solidFill>
                          <a:effectLst/>
                          <a:latin typeface="+mn-lt"/>
                          <a:ea typeface="+mn-ea"/>
                          <a:cs typeface="+mn-cs"/>
                        </a:rPr>
                        <a:t>Explicación</a:t>
                      </a:r>
                      <a:r>
                        <a:rPr lang="es-CO" sz="1400" b="0" i="0" kern="1200" dirty="0">
                          <a:solidFill>
                            <a:schemeClr val="dk1"/>
                          </a:solidFill>
                          <a:effectLst/>
                          <a:latin typeface="+mn-lt"/>
                          <a:ea typeface="+mn-ea"/>
                          <a:cs typeface="+mn-cs"/>
                        </a:rPr>
                        <a:t>: el gerundio </a:t>
                      </a:r>
                      <a:r>
                        <a:rPr lang="es-CO" sz="1400" b="1" i="0" kern="1200" dirty="0">
                          <a:solidFill>
                            <a:schemeClr val="dk1"/>
                          </a:solidFill>
                          <a:effectLst>
                            <a:outerShdw blurRad="38100" dist="38100" dir="2700000" algn="tl">
                              <a:srgbClr val="000000">
                                <a:alpha val="43137"/>
                              </a:srgbClr>
                            </a:outerShdw>
                          </a:effectLst>
                          <a:latin typeface="+mn-lt"/>
                          <a:ea typeface="+mn-ea"/>
                          <a:cs typeface="+mn-cs"/>
                        </a:rPr>
                        <a:t>despertando</a:t>
                      </a:r>
                      <a:r>
                        <a:rPr lang="es-CO" sz="1400" b="0" i="0" kern="1200" dirty="0">
                          <a:solidFill>
                            <a:schemeClr val="dk1"/>
                          </a:solidFill>
                          <a:effectLst/>
                          <a:latin typeface="+mn-lt"/>
                          <a:ea typeface="+mn-ea"/>
                          <a:cs typeface="+mn-cs"/>
                        </a:rPr>
                        <a:t> expresa una acción posterior a la acción del verbo durmió.</a:t>
                      </a:r>
                    </a:p>
                  </a:txBody>
                  <a:tcPr/>
                </a:tc>
                <a:extLst>
                  <a:ext uri="{0D108BD9-81ED-4DB2-BD59-A6C34878D82A}">
                    <a16:rowId xmlns:a16="http://schemas.microsoft.com/office/drawing/2014/main" val="1650436060"/>
                  </a:ext>
                </a:extLst>
              </a:tr>
              <a:tr h="6761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dirty="0"/>
                        <a:t>Cuando expresa una acción anterior al verbo</a:t>
                      </a:r>
                      <a:endParaRPr lang="es-CO" sz="1400" dirty="0">
                        <a:effectLst>
                          <a:outerShdw blurRad="38100" dist="38100" dir="2700000" algn="tl">
                            <a:srgbClr val="000000">
                              <a:alpha val="43137"/>
                            </a:srgbClr>
                          </a:outerShdw>
                        </a:effectLst>
                      </a:endParaRPr>
                    </a:p>
                  </a:txBody>
                  <a:tcPr/>
                </a:tc>
                <a:tc>
                  <a:txBody>
                    <a:bodyPr/>
                    <a:lstStyle/>
                    <a:p>
                      <a:r>
                        <a:rPr lang="es-CO" sz="1400" b="0" i="0" kern="1200" dirty="0">
                          <a:solidFill>
                            <a:schemeClr val="dk1"/>
                          </a:solidFill>
                          <a:effectLst/>
                          <a:latin typeface="+mn-lt"/>
                          <a:ea typeface="+mn-ea"/>
                          <a:cs typeface="+mn-cs"/>
                        </a:rPr>
                        <a:t>Cuando el gerundio tiene valor de adjetivo es incorrecto. </a:t>
                      </a:r>
                    </a:p>
                    <a:p>
                      <a:endParaRPr lang="es-CO" sz="1400" dirty="0"/>
                    </a:p>
                  </a:txBody>
                  <a:tcPr/>
                </a:tc>
                <a:extLst>
                  <a:ext uri="{0D108BD9-81ED-4DB2-BD59-A6C34878D82A}">
                    <a16:rowId xmlns:a16="http://schemas.microsoft.com/office/drawing/2014/main" val="59201505"/>
                  </a:ext>
                </a:extLst>
              </a:tr>
              <a:tr h="1536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b="1" dirty="0">
                          <a:effectLst/>
                        </a:rPr>
                        <a:t>Ejemplo:</a:t>
                      </a:r>
                    </a:p>
                    <a:p>
                      <a:endParaRPr lang="es-CO" sz="1400" dirty="0">
                        <a:effectLst>
                          <a:outerShdw blurRad="38100" dist="38100" dir="2700000" algn="tl">
                            <a:srgbClr val="000000">
                              <a:alpha val="43137"/>
                            </a:srgbClr>
                          </a:outerShdw>
                        </a:effectLst>
                      </a:endParaRPr>
                    </a:p>
                    <a:p>
                      <a:r>
                        <a:rPr lang="es-CO" sz="1400" i="1" dirty="0"/>
                        <a:t>Habiendo hablado con su novia salió apurado.</a:t>
                      </a:r>
                    </a:p>
                    <a:p>
                      <a:endParaRPr lang="es-CO" sz="1400" dirty="0">
                        <a:effectLst>
                          <a:outerShdw blurRad="38100" dist="38100" dir="2700000" algn="tl">
                            <a:srgbClr val="000000">
                              <a:alpha val="43137"/>
                            </a:srgbClr>
                          </a:outerShdw>
                        </a:effectLst>
                      </a:endParaRPr>
                    </a:p>
                    <a:p>
                      <a:r>
                        <a:rPr lang="es-CO" sz="1400" b="1" dirty="0">
                          <a:effectLst/>
                        </a:rPr>
                        <a:t>Explicación</a:t>
                      </a:r>
                      <a:r>
                        <a:rPr lang="es-CO" sz="1400" dirty="0">
                          <a:effectLst>
                            <a:outerShdw blurRad="38100" dist="38100" dir="2700000" algn="tl">
                              <a:srgbClr val="000000">
                                <a:alpha val="43137"/>
                              </a:srgbClr>
                            </a:outerShdw>
                          </a:effectLst>
                        </a:rPr>
                        <a:t>: </a:t>
                      </a:r>
                      <a:r>
                        <a:rPr lang="es-CO" sz="1400" b="0" i="0" kern="1200" dirty="0">
                          <a:solidFill>
                            <a:schemeClr val="dk1"/>
                          </a:solidFill>
                          <a:effectLst/>
                          <a:latin typeface="+mn-lt"/>
                          <a:ea typeface="+mn-ea"/>
                          <a:cs typeface="+mn-cs"/>
                        </a:rPr>
                        <a:t>el gerundio compuesto </a:t>
                      </a:r>
                      <a:r>
                        <a:rPr lang="es-CO" sz="1400" b="0" i="0" kern="1200" dirty="0">
                          <a:solidFill>
                            <a:schemeClr val="dk1"/>
                          </a:solidFill>
                          <a:effectLst>
                            <a:outerShdw blurRad="38100" dist="38100" dir="2700000" algn="tl">
                              <a:srgbClr val="000000">
                                <a:alpha val="43137"/>
                              </a:srgbClr>
                            </a:outerShdw>
                          </a:effectLst>
                          <a:latin typeface="+mn-lt"/>
                          <a:ea typeface="+mn-ea"/>
                          <a:cs typeface="+mn-cs"/>
                        </a:rPr>
                        <a:t>habiendo hablado </a:t>
                      </a:r>
                      <a:r>
                        <a:rPr lang="es-CO" sz="1400" b="0" i="0" kern="1200" dirty="0">
                          <a:solidFill>
                            <a:schemeClr val="dk1"/>
                          </a:solidFill>
                          <a:effectLst/>
                          <a:latin typeface="+mn-lt"/>
                          <a:ea typeface="+mn-ea"/>
                          <a:cs typeface="+mn-cs"/>
                        </a:rPr>
                        <a:t>expresa una acción anterior a la acción del verbo salió.</a:t>
                      </a:r>
                      <a:endParaRPr lang="es-CO" sz="1400" dirty="0">
                        <a:effectLst>
                          <a:outerShdw blurRad="38100" dist="38100" dir="2700000" algn="tl">
                            <a:srgbClr val="000000">
                              <a:alpha val="43137"/>
                            </a:srgbClr>
                          </a:outerShdw>
                        </a:effectLst>
                      </a:endParaRPr>
                    </a:p>
                    <a:p>
                      <a:endParaRPr lang="es-CO" sz="1400" dirty="0">
                        <a:effectLst>
                          <a:outerShdw blurRad="38100" dist="38100" dir="2700000" algn="tl">
                            <a:srgbClr val="000000">
                              <a:alpha val="43137"/>
                            </a:srgbClr>
                          </a:outerShdw>
                        </a:effectLst>
                      </a:endParaRPr>
                    </a:p>
                  </a:txBody>
                  <a:tcPr/>
                </a:tc>
                <a:tc>
                  <a:txBody>
                    <a:bodyPr/>
                    <a:lstStyle/>
                    <a:p>
                      <a:r>
                        <a:rPr lang="es-CO" sz="1400" b="1" i="0" kern="1200" dirty="0">
                          <a:solidFill>
                            <a:schemeClr val="dk1"/>
                          </a:solidFill>
                          <a:effectLst/>
                          <a:latin typeface="+mn-lt"/>
                          <a:ea typeface="+mn-ea"/>
                          <a:cs typeface="+mn-cs"/>
                        </a:rPr>
                        <a:t>Ejemplo:</a:t>
                      </a:r>
                    </a:p>
                    <a:p>
                      <a:r>
                        <a:rPr lang="es-CO" sz="1400" b="0" i="0" kern="1200" dirty="0">
                          <a:solidFill>
                            <a:schemeClr val="dk1"/>
                          </a:solidFill>
                          <a:effectLst/>
                          <a:latin typeface="+mn-lt"/>
                          <a:ea typeface="+mn-ea"/>
                          <a:cs typeface="+mn-cs"/>
                        </a:rPr>
                        <a:t>Se perdió un bolso conteniendo materiales escolares.</a:t>
                      </a:r>
                      <a:br>
                        <a:rPr lang="es-CO" sz="1400" b="0" i="0" kern="1200" dirty="0">
                          <a:solidFill>
                            <a:schemeClr val="dk1"/>
                          </a:solidFill>
                          <a:effectLst/>
                          <a:latin typeface="+mn-lt"/>
                          <a:ea typeface="+mn-ea"/>
                          <a:cs typeface="+mn-cs"/>
                        </a:rPr>
                      </a:br>
                      <a:r>
                        <a:rPr lang="es-CO" sz="1400" b="1" i="0" kern="1200" dirty="0">
                          <a:solidFill>
                            <a:schemeClr val="dk1"/>
                          </a:solidFill>
                          <a:effectLst/>
                          <a:latin typeface="+mn-lt"/>
                          <a:ea typeface="+mn-ea"/>
                          <a:cs typeface="+mn-cs"/>
                        </a:rPr>
                        <a:t>Explicación:</a:t>
                      </a:r>
                      <a:r>
                        <a:rPr lang="es-CO" sz="1400" b="0" i="0" kern="1200" dirty="0">
                          <a:solidFill>
                            <a:schemeClr val="dk1"/>
                          </a:solidFill>
                          <a:effectLst/>
                          <a:latin typeface="+mn-lt"/>
                          <a:ea typeface="+mn-ea"/>
                          <a:cs typeface="+mn-cs"/>
                        </a:rPr>
                        <a:t> el gerundio </a:t>
                      </a:r>
                      <a:r>
                        <a:rPr lang="es-CO" sz="1400" b="0" i="0" kern="1200" dirty="0">
                          <a:solidFill>
                            <a:schemeClr val="dk1"/>
                          </a:solidFill>
                          <a:effectLst>
                            <a:outerShdw blurRad="38100" dist="38100" dir="2700000" algn="tl">
                              <a:srgbClr val="000000">
                                <a:alpha val="43137"/>
                              </a:srgbClr>
                            </a:outerShdw>
                          </a:effectLst>
                          <a:latin typeface="+mn-lt"/>
                          <a:ea typeface="+mn-ea"/>
                          <a:cs typeface="+mn-cs"/>
                        </a:rPr>
                        <a:t>conteniendo</a:t>
                      </a:r>
                      <a:r>
                        <a:rPr lang="es-CO" sz="1400" b="0" i="0" kern="1200" dirty="0">
                          <a:solidFill>
                            <a:schemeClr val="dk1"/>
                          </a:solidFill>
                          <a:effectLst/>
                          <a:latin typeface="+mn-lt"/>
                          <a:ea typeface="+mn-ea"/>
                          <a:cs typeface="+mn-cs"/>
                        </a:rPr>
                        <a:t> hace aquí la función de adjetivo pues modifica al sustantivo bolso.</a:t>
                      </a:r>
                      <a:br>
                        <a:rPr lang="es-CO" sz="1400" b="0" i="0" kern="1200" dirty="0">
                          <a:solidFill>
                            <a:schemeClr val="dk1"/>
                          </a:solidFill>
                          <a:effectLst/>
                          <a:latin typeface="+mn-lt"/>
                          <a:ea typeface="+mn-ea"/>
                          <a:cs typeface="+mn-cs"/>
                        </a:rPr>
                      </a:br>
                      <a:r>
                        <a:rPr lang="es-CO" sz="1400" b="0" i="0" kern="1200" dirty="0">
                          <a:solidFill>
                            <a:schemeClr val="dk1"/>
                          </a:solidFill>
                          <a:effectLst>
                            <a:outerShdw blurRad="38100" dist="38100" dir="2700000" algn="tl">
                              <a:srgbClr val="000000">
                                <a:alpha val="43137"/>
                              </a:srgbClr>
                            </a:outerShdw>
                          </a:effectLst>
                          <a:latin typeface="+mn-lt"/>
                          <a:ea typeface="+mn-ea"/>
                          <a:cs typeface="+mn-cs"/>
                        </a:rPr>
                        <a:t>Corrección:</a:t>
                      </a:r>
                      <a:r>
                        <a:rPr lang="es-CO" sz="1400" b="0" i="0" kern="1200" dirty="0">
                          <a:solidFill>
                            <a:schemeClr val="dk1"/>
                          </a:solidFill>
                          <a:effectLst/>
                          <a:latin typeface="+mn-lt"/>
                          <a:ea typeface="+mn-ea"/>
                          <a:cs typeface="+mn-cs"/>
                        </a:rPr>
                        <a:t> debe escribirse:. Se perdió un bolso que contenía materiales escolares.</a:t>
                      </a:r>
                    </a:p>
                  </a:txBody>
                  <a:tcPr/>
                </a:tc>
                <a:extLst>
                  <a:ext uri="{0D108BD9-81ED-4DB2-BD59-A6C34878D82A}">
                    <a16:rowId xmlns:a16="http://schemas.microsoft.com/office/drawing/2014/main" val="1795354275"/>
                  </a:ext>
                </a:extLst>
              </a:tr>
              <a:tr h="502337">
                <a:tc>
                  <a:txBody>
                    <a:bodyPr/>
                    <a:lstStyle/>
                    <a:p>
                      <a:r>
                        <a:rPr lang="es-CO" sz="1400" b="0" i="0" kern="1200" dirty="0">
                          <a:solidFill>
                            <a:schemeClr val="dk1"/>
                          </a:solidFill>
                          <a:effectLst/>
                          <a:latin typeface="+mn-lt"/>
                          <a:ea typeface="+mn-ea"/>
                          <a:cs typeface="+mn-cs"/>
                        </a:rPr>
                        <a:t>En construcciones que funcionan como circunstanciales o proposiciones adverbiales:</a:t>
                      </a:r>
                      <a:endParaRPr lang="es-CO" sz="1400" dirty="0"/>
                    </a:p>
                  </a:txBody>
                  <a:tcPr/>
                </a:tc>
                <a:tc>
                  <a:txBody>
                    <a:bodyPr/>
                    <a:lstStyle/>
                    <a:p>
                      <a:r>
                        <a:rPr lang="es-CO" sz="1400" b="0" i="0" kern="1200" dirty="0">
                          <a:solidFill>
                            <a:schemeClr val="dk1"/>
                          </a:solidFill>
                          <a:effectLst/>
                          <a:latin typeface="+mn-lt"/>
                          <a:ea typeface="+mn-ea"/>
                          <a:cs typeface="+mn-cs"/>
                        </a:rPr>
                        <a:t>Usar dos gerundios juntos también es incorrecto.</a:t>
                      </a:r>
                      <a:endParaRPr lang="es-CO" sz="1600" b="0" i="0" kern="1200" dirty="0">
                        <a:solidFill>
                          <a:schemeClr val="dk1"/>
                        </a:solidFill>
                        <a:effectLst/>
                        <a:latin typeface="+mn-lt"/>
                        <a:ea typeface="+mn-ea"/>
                        <a:cs typeface="+mn-cs"/>
                      </a:endParaRPr>
                    </a:p>
                  </a:txBody>
                  <a:tcPr/>
                </a:tc>
                <a:extLst>
                  <a:ext uri="{0D108BD9-81ED-4DB2-BD59-A6C34878D82A}">
                    <a16:rowId xmlns:a16="http://schemas.microsoft.com/office/drawing/2014/main" val="2270365734"/>
                  </a:ext>
                </a:extLst>
              </a:tr>
              <a:tr h="1433086">
                <a:tc>
                  <a:txBody>
                    <a:bodyPr/>
                    <a:lstStyle/>
                    <a:p>
                      <a:r>
                        <a:rPr lang="es-CO" sz="1400" dirty="0">
                          <a:effectLst>
                            <a:outerShdw blurRad="38100" dist="38100" dir="2700000" algn="tl">
                              <a:srgbClr val="000000">
                                <a:alpha val="43137"/>
                              </a:srgbClr>
                            </a:outerShdw>
                          </a:effectLst>
                        </a:rPr>
                        <a:t>Ejemplos: </a:t>
                      </a:r>
                    </a:p>
                    <a:p>
                      <a:r>
                        <a:rPr lang="es-CO" sz="1400" b="0" i="0" kern="1200" dirty="0">
                          <a:solidFill>
                            <a:schemeClr val="dk1"/>
                          </a:solidFill>
                          <a:effectLst/>
                          <a:latin typeface="+mn-lt"/>
                          <a:ea typeface="+mn-ea"/>
                          <a:cs typeface="+mn-cs"/>
                        </a:rPr>
                        <a:t>Sabiendo que él estaría, se presentó temprano.</a:t>
                      </a:r>
                    </a:p>
                    <a:p>
                      <a:endParaRPr lang="es-CO" sz="1050" b="0" i="0" kern="1200" dirty="0">
                        <a:solidFill>
                          <a:schemeClr val="dk1"/>
                        </a:solidFill>
                        <a:effectLst/>
                        <a:latin typeface="+mn-lt"/>
                        <a:ea typeface="+mn-ea"/>
                        <a:cs typeface="+mn-cs"/>
                      </a:endParaRPr>
                    </a:p>
                    <a:p>
                      <a:r>
                        <a:rPr lang="es-CO" sz="1400" b="0" i="0" kern="1200" dirty="0">
                          <a:solidFill>
                            <a:schemeClr val="dk1"/>
                          </a:solidFill>
                          <a:effectLst/>
                          <a:latin typeface="+mn-lt"/>
                          <a:ea typeface="+mn-ea"/>
                          <a:cs typeface="+mn-cs"/>
                        </a:rPr>
                        <a:t>Yendo por la avenida, llegaremos más rápido.</a:t>
                      </a:r>
                    </a:p>
                    <a:p>
                      <a:endParaRPr lang="es-CO" sz="1050" b="0" i="0" kern="1200" dirty="0">
                        <a:solidFill>
                          <a:schemeClr val="dk1"/>
                        </a:solidFill>
                        <a:effectLst/>
                        <a:latin typeface="+mn-lt"/>
                        <a:ea typeface="+mn-ea"/>
                        <a:cs typeface="+mn-cs"/>
                      </a:endParaRPr>
                    </a:p>
                    <a:p>
                      <a:r>
                        <a:rPr lang="es-CO" sz="1400" b="0" i="0" kern="1200" dirty="0">
                          <a:solidFill>
                            <a:schemeClr val="dk1"/>
                          </a:solidFill>
                          <a:effectLst/>
                          <a:latin typeface="+mn-lt"/>
                          <a:ea typeface="+mn-ea"/>
                          <a:cs typeface="+mn-cs"/>
                        </a:rPr>
                        <a:t>La experiencia se adquiere observando y reflexionando.</a:t>
                      </a:r>
                      <a:endParaRPr lang="es-CO" sz="1400" dirty="0">
                        <a:effectLst>
                          <a:outerShdw blurRad="38100" dist="38100" dir="2700000" algn="tl">
                            <a:srgbClr val="000000">
                              <a:alpha val="43137"/>
                            </a:srgbClr>
                          </a:outerShdw>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b="1" i="0" kern="1200" dirty="0">
                          <a:solidFill>
                            <a:schemeClr val="dk1"/>
                          </a:solidFill>
                          <a:effectLst/>
                          <a:latin typeface="+mn-lt"/>
                          <a:ea typeface="+mn-ea"/>
                          <a:cs typeface="+mn-cs"/>
                        </a:rPr>
                        <a:t>Ejemplo:</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400" b="0" i="1" kern="1200" dirty="0">
                          <a:solidFill>
                            <a:schemeClr val="dk1"/>
                          </a:solidFill>
                          <a:effectLst/>
                          <a:latin typeface="+mn-lt"/>
                          <a:ea typeface="+mn-ea"/>
                          <a:cs typeface="+mn-cs"/>
                        </a:rPr>
                        <a:t>Estando corriendo me llamaron de emergencia.</a:t>
                      </a:r>
                      <a:br>
                        <a:rPr lang="es-CO" sz="1400" b="1" i="0" kern="1200" dirty="0">
                          <a:solidFill>
                            <a:schemeClr val="dk1"/>
                          </a:solidFill>
                          <a:effectLst/>
                          <a:latin typeface="+mn-lt"/>
                          <a:ea typeface="+mn-ea"/>
                          <a:cs typeface="+mn-cs"/>
                        </a:rPr>
                      </a:br>
                      <a:r>
                        <a:rPr lang="es-CO" sz="1400" b="1" i="0" kern="1200" dirty="0">
                          <a:solidFill>
                            <a:schemeClr val="dk1"/>
                          </a:solidFill>
                          <a:effectLst/>
                          <a:latin typeface="+mn-lt"/>
                          <a:ea typeface="+mn-ea"/>
                          <a:cs typeface="+mn-cs"/>
                        </a:rPr>
                        <a:t>Explicación: </a:t>
                      </a:r>
                      <a:r>
                        <a:rPr lang="es-CO" sz="1400" b="0" i="0" kern="1200" dirty="0">
                          <a:solidFill>
                            <a:schemeClr val="dk1"/>
                          </a:solidFill>
                          <a:effectLst/>
                          <a:latin typeface="+mn-lt"/>
                          <a:ea typeface="+mn-ea"/>
                          <a:cs typeface="+mn-cs"/>
                        </a:rPr>
                        <a:t>construir una oración colocando dos gerundios juntos (estando-corriendo) es incorrecto.</a:t>
                      </a:r>
                      <a:endParaRPr lang="es-CO" sz="1400" dirty="0"/>
                    </a:p>
                  </a:txBody>
                  <a:tcPr/>
                </a:tc>
                <a:extLst>
                  <a:ext uri="{0D108BD9-81ED-4DB2-BD59-A6C34878D82A}">
                    <a16:rowId xmlns:a16="http://schemas.microsoft.com/office/drawing/2014/main" val="4084160173"/>
                  </a:ext>
                </a:extLst>
              </a:tr>
            </a:tbl>
          </a:graphicData>
        </a:graphic>
      </p:graphicFrame>
    </p:spTree>
    <p:extLst>
      <p:ext uri="{BB962C8B-B14F-4D97-AF65-F5344CB8AC3E}">
        <p14:creationId xmlns:p14="http://schemas.microsoft.com/office/powerpoint/2010/main" val="5447157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8901178"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8901178"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Ejercicios</a:t>
            </a:r>
            <a:endParaRPr lang="es-CO" sz="24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0" y="697008"/>
            <a:ext cx="8488560" cy="584775"/>
          </a:xfrm>
          <a:prstGeom prst="rect">
            <a:avLst/>
          </a:prstGeom>
        </p:spPr>
        <p:txBody>
          <a:bodyPr wrap="square">
            <a:spAutoFit/>
          </a:bodyPr>
          <a:lstStyle/>
          <a:p>
            <a:pPr marL="571500" indent="-457200">
              <a:buFont typeface="+mj-lt"/>
              <a:buAutoNum type="arabicPeriod"/>
            </a:pPr>
            <a:endParaRPr lang="es-CO" sz="3200" dirty="0"/>
          </a:p>
        </p:txBody>
      </p:sp>
      <p:sp>
        <p:nvSpPr>
          <p:cNvPr id="2" name="Rectángulo 1">
            <a:extLst>
              <a:ext uri="{FF2B5EF4-FFF2-40B4-BE49-F238E27FC236}">
                <a16:creationId xmlns:a16="http://schemas.microsoft.com/office/drawing/2014/main" id="{1B980680-B60A-4C14-97C7-74637B42B1C4}"/>
              </a:ext>
            </a:extLst>
          </p:cNvPr>
          <p:cNvSpPr/>
          <p:nvPr/>
        </p:nvSpPr>
        <p:spPr>
          <a:xfrm>
            <a:off x="304620" y="1281674"/>
            <a:ext cx="8778180" cy="3970318"/>
          </a:xfrm>
          <a:prstGeom prst="rect">
            <a:avLst/>
          </a:prstGeom>
        </p:spPr>
        <p:txBody>
          <a:bodyPr wrap="square">
            <a:spAutoFit/>
          </a:bodyPr>
          <a:lstStyle/>
          <a:p>
            <a:pPr marL="514350" indent="-514350">
              <a:buFont typeface="+mj-lt"/>
              <a:buAutoNum type="arabicPeriod"/>
            </a:pPr>
            <a:r>
              <a:rPr lang="es-CO" sz="2800" dirty="0">
                <a:solidFill>
                  <a:srgbClr val="000000"/>
                </a:solidFill>
              </a:rPr>
              <a:t>El conductor se estrelló contra un árbol, siendo trasladado al hospital.</a:t>
            </a:r>
          </a:p>
          <a:p>
            <a:pPr marL="514350" indent="-514350">
              <a:buFont typeface="+mj-lt"/>
              <a:buAutoNum type="arabicPeriod"/>
            </a:pPr>
            <a:r>
              <a:rPr lang="es-CO" sz="2800" dirty="0">
                <a:solidFill>
                  <a:srgbClr val="000000"/>
                </a:solidFill>
              </a:rPr>
              <a:t>Juan descubrió una caja conteniendo joyas.</a:t>
            </a:r>
          </a:p>
          <a:p>
            <a:pPr marL="514350" indent="-514350">
              <a:buFont typeface="+mj-lt"/>
              <a:buAutoNum type="arabicPeriod"/>
            </a:pPr>
            <a:r>
              <a:rPr lang="es-CO" sz="2800" dirty="0">
                <a:solidFill>
                  <a:srgbClr val="000000"/>
                </a:solidFill>
              </a:rPr>
              <a:t>Hay una veintena de países hispanohablantes, siendo México el más poblado.</a:t>
            </a:r>
          </a:p>
          <a:p>
            <a:pPr marL="514350" indent="-514350">
              <a:buFont typeface="+mj-lt"/>
              <a:buAutoNum type="arabicPeriod"/>
            </a:pPr>
            <a:r>
              <a:rPr lang="es-CO" sz="2800" dirty="0">
                <a:solidFill>
                  <a:srgbClr val="000000"/>
                </a:solidFill>
              </a:rPr>
              <a:t>Permaneció en la habitación un largo rato, como esperando que la puerta se abriera.</a:t>
            </a:r>
          </a:p>
          <a:p>
            <a:pPr marL="514350" indent="-514350">
              <a:buFont typeface="+mj-lt"/>
              <a:buAutoNum type="arabicPeriod"/>
            </a:pPr>
            <a:r>
              <a:rPr lang="es-CO" sz="2800" dirty="0">
                <a:solidFill>
                  <a:srgbClr val="000000"/>
                </a:solidFill>
              </a:rPr>
              <a:t>La ley regulando las tarifas telefónicas será derogada.</a:t>
            </a:r>
          </a:p>
          <a:p>
            <a:pPr marL="514350" indent="-514350">
              <a:buFont typeface="+mj-lt"/>
              <a:buAutoNum type="arabicPeriod"/>
            </a:pPr>
            <a:r>
              <a:rPr lang="es-CO" sz="2800" dirty="0">
                <a:solidFill>
                  <a:srgbClr val="000000"/>
                </a:solidFill>
              </a:rPr>
              <a:t>Cambiando de tema, ¿cómo les fue ayer?</a:t>
            </a:r>
          </a:p>
        </p:txBody>
      </p:sp>
      <p:pic>
        <p:nvPicPr>
          <p:cNvPr id="9" name="0 Imagen" descr="Logo Mincultura PNG.png">
            <a:extLst>
              <a:ext uri="{FF2B5EF4-FFF2-40B4-BE49-F238E27FC236}">
                <a16:creationId xmlns:a16="http://schemas.microsoft.com/office/drawing/2014/main" id="{6C169C85-F093-4131-A77F-3CA923912987}"/>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2462247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04" t="53017" r="45321" b="9968"/>
          <a:stretch/>
        </p:blipFill>
        <p:spPr bwMode="auto">
          <a:xfrm>
            <a:off x="541590" y="44624"/>
            <a:ext cx="8060377"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000928" y="44624"/>
            <a:ext cx="7520007" cy="461665"/>
          </a:xfrm>
          <a:prstGeom prst="rect">
            <a:avLst/>
          </a:prstGeom>
          <a:noFill/>
        </p:spPr>
        <p:txBody>
          <a:bodyPr wrap="none" rtlCol="0">
            <a:spAutoFit/>
          </a:bodyPr>
          <a:lstStyle/>
          <a:p>
            <a:r>
              <a:rPr lang="es-ES" sz="240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Cómo nos comunicamos en una organización?</a:t>
            </a:r>
          </a:p>
        </p:txBody>
      </p:sp>
      <p:sp>
        <p:nvSpPr>
          <p:cNvPr id="7" name="6 Rectángulo"/>
          <p:cNvSpPr/>
          <p:nvPr/>
        </p:nvSpPr>
        <p:spPr>
          <a:xfrm>
            <a:off x="251078" y="1264449"/>
            <a:ext cx="8641402" cy="615553"/>
          </a:xfrm>
          <a:prstGeom prst="rect">
            <a:avLst/>
          </a:prstGeom>
        </p:spPr>
        <p:txBody>
          <a:bodyPr wrap="square">
            <a:spAutoFit/>
          </a:bodyPr>
          <a:lstStyle/>
          <a:p>
            <a:pPr algn="just"/>
            <a:endParaRPr lang="es-CO" sz="1600" dirty="0">
              <a:solidFill>
                <a:schemeClr val="tx1">
                  <a:lumMod val="75000"/>
                  <a:lumOff val="25000"/>
                </a:schemeClr>
              </a:solidFill>
            </a:endParaRPr>
          </a:p>
          <a:p>
            <a:pPr algn="just"/>
            <a:endParaRPr lang="es-CO" dirty="0">
              <a:solidFill>
                <a:schemeClr val="tx1">
                  <a:lumMod val="75000"/>
                  <a:lumOff val="25000"/>
                </a:schemeClr>
              </a:solidFill>
            </a:endParaRPr>
          </a:p>
        </p:txBody>
      </p:sp>
      <p:pic>
        <p:nvPicPr>
          <p:cNvPr id="8" name="0 Imagen" descr="Logo Mincultura PNG.png">
            <a:extLst>
              <a:ext uri="{FF2B5EF4-FFF2-40B4-BE49-F238E27FC236}">
                <a16:creationId xmlns:a16="http://schemas.microsoft.com/office/drawing/2014/main" id="{2BBA3066-93AC-47BD-BEFA-F654C2B1C473}"/>
              </a:ext>
            </a:extLst>
          </p:cNvPr>
          <p:cNvPicPr/>
          <p:nvPr/>
        </p:nvPicPr>
        <p:blipFill>
          <a:blip r:embed="rId4"/>
          <a:stretch>
            <a:fillRect/>
          </a:stretch>
        </p:blipFill>
        <p:spPr>
          <a:xfrm>
            <a:off x="179512" y="6314672"/>
            <a:ext cx="2299335" cy="450850"/>
          </a:xfrm>
          <a:prstGeom prst="rect">
            <a:avLst/>
          </a:prstGeom>
        </p:spPr>
      </p:pic>
      <p:pic>
        <p:nvPicPr>
          <p:cNvPr id="2" name="Imagen 1">
            <a:hlinkClick r:id="rId5"/>
            <a:extLst>
              <a:ext uri="{FF2B5EF4-FFF2-40B4-BE49-F238E27FC236}">
                <a16:creationId xmlns:a16="http://schemas.microsoft.com/office/drawing/2014/main" id="{DFC620F2-936F-4A66-8082-69B877FCA334}"/>
              </a:ext>
            </a:extLst>
          </p:cNvPr>
          <p:cNvPicPr>
            <a:picLocks noChangeAspect="1"/>
          </p:cNvPicPr>
          <p:nvPr/>
        </p:nvPicPr>
        <p:blipFill rotWithShape="1">
          <a:blip r:embed="rId6"/>
          <a:srcRect l="42913"/>
          <a:stretch/>
        </p:blipFill>
        <p:spPr>
          <a:xfrm>
            <a:off x="357113" y="908720"/>
            <a:ext cx="8475779" cy="4770926"/>
          </a:xfrm>
          <a:prstGeom prst="rect">
            <a:avLst/>
          </a:prstGeom>
        </p:spPr>
      </p:pic>
    </p:spTree>
    <p:extLst>
      <p:ext uri="{BB962C8B-B14F-4D97-AF65-F5344CB8AC3E}">
        <p14:creationId xmlns:p14="http://schemas.microsoft.com/office/powerpoint/2010/main" val="20684462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8901178"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8901178"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Ejercicios</a:t>
            </a:r>
            <a:endParaRPr lang="es-CO" sz="24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0" y="697008"/>
            <a:ext cx="8488560" cy="584775"/>
          </a:xfrm>
          <a:prstGeom prst="rect">
            <a:avLst/>
          </a:prstGeom>
        </p:spPr>
        <p:txBody>
          <a:bodyPr wrap="square">
            <a:spAutoFit/>
          </a:bodyPr>
          <a:lstStyle/>
          <a:p>
            <a:pPr marL="571500" indent="-457200">
              <a:buFont typeface="+mj-lt"/>
              <a:buAutoNum type="arabicPeriod"/>
            </a:pPr>
            <a:endParaRPr lang="es-CO" sz="3200" dirty="0"/>
          </a:p>
        </p:txBody>
      </p:sp>
      <p:sp>
        <p:nvSpPr>
          <p:cNvPr id="2" name="Rectángulo 1">
            <a:extLst>
              <a:ext uri="{FF2B5EF4-FFF2-40B4-BE49-F238E27FC236}">
                <a16:creationId xmlns:a16="http://schemas.microsoft.com/office/drawing/2014/main" id="{1B980680-B60A-4C14-97C7-74637B42B1C4}"/>
              </a:ext>
            </a:extLst>
          </p:cNvPr>
          <p:cNvSpPr/>
          <p:nvPr/>
        </p:nvSpPr>
        <p:spPr>
          <a:xfrm>
            <a:off x="223918" y="1264089"/>
            <a:ext cx="8778180" cy="3970318"/>
          </a:xfrm>
          <a:prstGeom prst="rect">
            <a:avLst/>
          </a:prstGeom>
        </p:spPr>
        <p:txBody>
          <a:bodyPr wrap="square">
            <a:spAutoFit/>
          </a:bodyPr>
          <a:lstStyle/>
          <a:p>
            <a:pPr marL="514350" indent="-514350">
              <a:buFont typeface="+mj-lt"/>
              <a:buAutoNum type="arabicPeriod"/>
            </a:pPr>
            <a:r>
              <a:rPr lang="es-CO" sz="2800" dirty="0">
                <a:solidFill>
                  <a:srgbClr val="000000"/>
                </a:solidFill>
              </a:rPr>
              <a:t>El conductor se estrelló contra un árbol, </a:t>
            </a:r>
            <a:r>
              <a:rPr lang="es-CO" sz="2800" dirty="0">
                <a:solidFill>
                  <a:srgbClr val="000000"/>
                </a:solidFill>
                <a:highlight>
                  <a:srgbClr val="FFFF00"/>
                </a:highlight>
              </a:rPr>
              <a:t>siendo </a:t>
            </a:r>
            <a:r>
              <a:rPr lang="es-CO" sz="2800" dirty="0">
                <a:solidFill>
                  <a:srgbClr val="000000"/>
                </a:solidFill>
              </a:rPr>
              <a:t>trasladado al hospital.</a:t>
            </a:r>
          </a:p>
          <a:p>
            <a:pPr marL="514350" indent="-514350">
              <a:buFont typeface="+mj-lt"/>
              <a:buAutoNum type="arabicPeriod"/>
            </a:pPr>
            <a:r>
              <a:rPr lang="es-CO" sz="2800" dirty="0">
                <a:solidFill>
                  <a:srgbClr val="000000"/>
                </a:solidFill>
              </a:rPr>
              <a:t>Juan descubrió una caja </a:t>
            </a:r>
            <a:r>
              <a:rPr lang="es-CO" sz="2800" dirty="0">
                <a:solidFill>
                  <a:srgbClr val="000000"/>
                </a:solidFill>
                <a:highlight>
                  <a:srgbClr val="FFFF00"/>
                </a:highlight>
              </a:rPr>
              <a:t>conteniendo</a:t>
            </a:r>
            <a:r>
              <a:rPr lang="es-CO" sz="2800" dirty="0">
                <a:solidFill>
                  <a:srgbClr val="000000"/>
                </a:solidFill>
              </a:rPr>
              <a:t> joyas.</a:t>
            </a:r>
          </a:p>
          <a:p>
            <a:pPr marL="514350" indent="-514350">
              <a:buFont typeface="+mj-lt"/>
              <a:buAutoNum type="arabicPeriod"/>
            </a:pPr>
            <a:r>
              <a:rPr lang="es-CO" sz="2800" dirty="0">
                <a:solidFill>
                  <a:srgbClr val="000000"/>
                </a:solidFill>
              </a:rPr>
              <a:t>Hay una veintena de países hispanohablantes, </a:t>
            </a:r>
            <a:r>
              <a:rPr lang="es-CO" sz="2800" dirty="0">
                <a:solidFill>
                  <a:srgbClr val="000000"/>
                </a:solidFill>
                <a:highlight>
                  <a:srgbClr val="FFFF00"/>
                </a:highlight>
              </a:rPr>
              <a:t>siendo </a:t>
            </a:r>
            <a:r>
              <a:rPr lang="es-CO" sz="2800" dirty="0">
                <a:solidFill>
                  <a:srgbClr val="000000"/>
                </a:solidFill>
              </a:rPr>
              <a:t>México el más poblado.</a:t>
            </a:r>
          </a:p>
          <a:p>
            <a:pPr marL="514350" indent="-514350">
              <a:buFont typeface="+mj-lt"/>
              <a:buAutoNum type="arabicPeriod"/>
            </a:pPr>
            <a:r>
              <a:rPr lang="es-CO" sz="2800" dirty="0">
                <a:solidFill>
                  <a:srgbClr val="000000"/>
                </a:solidFill>
              </a:rPr>
              <a:t>Permaneció en la habitación un largo rato, como esperando que la puerta se abriera.</a:t>
            </a:r>
          </a:p>
          <a:p>
            <a:pPr marL="514350" indent="-514350">
              <a:buFont typeface="+mj-lt"/>
              <a:buAutoNum type="arabicPeriod"/>
            </a:pPr>
            <a:r>
              <a:rPr lang="es-CO" sz="2800" dirty="0">
                <a:solidFill>
                  <a:srgbClr val="000000"/>
                </a:solidFill>
              </a:rPr>
              <a:t>La ley </a:t>
            </a:r>
            <a:r>
              <a:rPr lang="es-CO" sz="2800" dirty="0">
                <a:solidFill>
                  <a:srgbClr val="000000"/>
                </a:solidFill>
                <a:highlight>
                  <a:srgbClr val="FFFF00"/>
                </a:highlight>
              </a:rPr>
              <a:t>regulando</a:t>
            </a:r>
            <a:r>
              <a:rPr lang="es-CO" sz="2800" dirty="0">
                <a:solidFill>
                  <a:srgbClr val="000000"/>
                </a:solidFill>
              </a:rPr>
              <a:t> las tarifas telefónicas será derogada.</a:t>
            </a:r>
          </a:p>
          <a:p>
            <a:pPr marL="514350" indent="-514350">
              <a:buFont typeface="+mj-lt"/>
              <a:buAutoNum type="arabicPeriod"/>
            </a:pPr>
            <a:r>
              <a:rPr lang="es-CO" sz="2800" dirty="0">
                <a:solidFill>
                  <a:srgbClr val="000000"/>
                </a:solidFill>
              </a:rPr>
              <a:t>Cambiando de tema, ¿cómo les fue ayer?</a:t>
            </a:r>
          </a:p>
        </p:txBody>
      </p:sp>
      <p:pic>
        <p:nvPicPr>
          <p:cNvPr id="9" name="0 Imagen" descr="Logo Mincultura PNG.png">
            <a:extLst>
              <a:ext uri="{FF2B5EF4-FFF2-40B4-BE49-F238E27FC236}">
                <a16:creationId xmlns:a16="http://schemas.microsoft.com/office/drawing/2014/main" id="{004A9FF0-8A68-4B21-820D-3D5EC0990A9C}"/>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3249812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8901178"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8901178"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Ejercicios</a:t>
            </a:r>
            <a:endParaRPr lang="es-CO" sz="24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0" y="697008"/>
            <a:ext cx="8488560" cy="584775"/>
          </a:xfrm>
          <a:prstGeom prst="rect">
            <a:avLst/>
          </a:prstGeom>
        </p:spPr>
        <p:txBody>
          <a:bodyPr wrap="square">
            <a:spAutoFit/>
          </a:bodyPr>
          <a:lstStyle/>
          <a:p>
            <a:pPr marL="571500" indent="-457200">
              <a:buFont typeface="+mj-lt"/>
              <a:buAutoNum type="arabicPeriod"/>
            </a:pPr>
            <a:endParaRPr lang="es-CO" sz="3200" dirty="0"/>
          </a:p>
        </p:txBody>
      </p:sp>
      <p:sp>
        <p:nvSpPr>
          <p:cNvPr id="2" name="Rectángulo 1">
            <a:extLst>
              <a:ext uri="{FF2B5EF4-FFF2-40B4-BE49-F238E27FC236}">
                <a16:creationId xmlns:a16="http://schemas.microsoft.com/office/drawing/2014/main" id="{1B980680-B60A-4C14-97C7-74637B42B1C4}"/>
              </a:ext>
            </a:extLst>
          </p:cNvPr>
          <p:cNvSpPr/>
          <p:nvPr/>
        </p:nvSpPr>
        <p:spPr>
          <a:xfrm>
            <a:off x="223918" y="1264089"/>
            <a:ext cx="8778180" cy="3970318"/>
          </a:xfrm>
          <a:prstGeom prst="rect">
            <a:avLst/>
          </a:prstGeom>
        </p:spPr>
        <p:txBody>
          <a:bodyPr wrap="square">
            <a:spAutoFit/>
          </a:bodyPr>
          <a:lstStyle/>
          <a:p>
            <a:pPr marL="514350" indent="-514350">
              <a:buFont typeface="+mj-lt"/>
              <a:buAutoNum type="arabicPeriod"/>
            </a:pPr>
            <a:r>
              <a:rPr lang="es-CO" sz="2800" dirty="0">
                <a:solidFill>
                  <a:srgbClr val="000000"/>
                </a:solidFill>
              </a:rPr>
              <a:t>El conductor se estrelló contra un árbol y fue trasladado al hospital.</a:t>
            </a:r>
          </a:p>
          <a:p>
            <a:pPr marL="514350" indent="-514350">
              <a:buFont typeface="+mj-lt"/>
              <a:buAutoNum type="arabicPeriod"/>
            </a:pPr>
            <a:r>
              <a:rPr lang="es-CO" sz="2800" dirty="0">
                <a:solidFill>
                  <a:srgbClr val="000000"/>
                </a:solidFill>
              </a:rPr>
              <a:t>Juan descubrió una caja que contenía/con joyas.</a:t>
            </a:r>
          </a:p>
          <a:p>
            <a:pPr marL="514350" indent="-514350">
              <a:buFont typeface="+mj-lt"/>
              <a:buAutoNum type="arabicPeriod"/>
            </a:pPr>
            <a:r>
              <a:rPr lang="es-CO" sz="2800" dirty="0">
                <a:solidFill>
                  <a:srgbClr val="000000"/>
                </a:solidFill>
              </a:rPr>
              <a:t>Hay una veintena de países hispanohablantes, entre ellos México es el más poblado.</a:t>
            </a:r>
          </a:p>
          <a:p>
            <a:pPr marL="514350" indent="-514350">
              <a:buFont typeface="+mj-lt"/>
              <a:buAutoNum type="arabicPeriod"/>
            </a:pPr>
            <a:r>
              <a:rPr lang="es-CO" sz="2800" dirty="0">
                <a:solidFill>
                  <a:srgbClr val="000000"/>
                </a:solidFill>
              </a:rPr>
              <a:t>Permaneció en la habitación un largo rato, como esperando que la puerta se abriera. </a:t>
            </a:r>
            <a:r>
              <a:rPr lang="es-CO" sz="2400" i="1" dirty="0">
                <a:solidFill>
                  <a:srgbClr val="000000"/>
                </a:solidFill>
                <a:effectLst>
                  <a:outerShdw blurRad="38100" dist="38100" dir="2700000" algn="tl">
                    <a:srgbClr val="000000">
                      <a:alpha val="43137"/>
                    </a:srgbClr>
                  </a:outerShdw>
                </a:effectLst>
              </a:rPr>
              <a:t>(Uso predictivo)</a:t>
            </a:r>
          </a:p>
          <a:p>
            <a:pPr marL="514350" indent="-514350">
              <a:buFont typeface="+mj-lt"/>
              <a:buAutoNum type="arabicPeriod"/>
            </a:pPr>
            <a:r>
              <a:rPr lang="es-CO" sz="2800" dirty="0">
                <a:solidFill>
                  <a:srgbClr val="000000"/>
                </a:solidFill>
              </a:rPr>
              <a:t>La ley que regula las tarifas telefónicas será derogada..</a:t>
            </a:r>
          </a:p>
          <a:p>
            <a:pPr marL="514350" indent="-514350">
              <a:buFont typeface="+mj-lt"/>
              <a:buAutoNum type="arabicPeriod"/>
            </a:pPr>
            <a:r>
              <a:rPr lang="es-CO" sz="2800" dirty="0">
                <a:solidFill>
                  <a:srgbClr val="000000"/>
                </a:solidFill>
              </a:rPr>
              <a:t>Cambiando de tema, ¿cómo les fue ayer? </a:t>
            </a:r>
            <a:r>
              <a:rPr lang="es-CO" sz="2400" i="1" dirty="0">
                <a:solidFill>
                  <a:srgbClr val="000000"/>
                </a:solidFill>
                <a:effectLst>
                  <a:outerShdw blurRad="38100" dist="38100" dir="2700000" algn="tl">
                    <a:srgbClr val="000000">
                      <a:alpha val="43137"/>
                    </a:srgbClr>
                  </a:outerShdw>
                </a:effectLst>
              </a:rPr>
              <a:t>(Uso discursivo)</a:t>
            </a:r>
          </a:p>
        </p:txBody>
      </p:sp>
      <p:pic>
        <p:nvPicPr>
          <p:cNvPr id="9" name="0 Imagen" descr="Logo Mincultura PNG.png">
            <a:extLst>
              <a:ext uri="{FF2B5EF4-FFF2-40B4-BE49-F238E27FC236}">
                <a16:creationId xmlns:a16="http://schemas.microsoft.com/office/drawing/2014/main" id="{B7D23F7C-874F-4B81-A9D2-116694040367}"/>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31016510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8901178"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8901178"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Signos ortográficos y gramaticales: La coma</a:t>
            </a:r>
            <a:endParaRPr lang="es-CO" sz="24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0" y="697008"/>
            <a:ext cx="8488560" cy="584775"/>
          </a:xfrm>
          <a:prstGeom prst="rect">
            <a:avLst/>
          </a:prstGeom>
        </p:spPr>
        <p:txBody>
          <a:bodyPr wrap="square">
            <a:spAutoFit/>
          </a:bodyPr>
          <a:lstStyle/>
          <a:p>
            <a:pPr marL="571500" indent="-457200">
              <a:buFont typeface="+mj-lt"/>
              <a:buAutoNum type="arabicPeriod"/>
            </a:pPr>
            <a:endParaRPr lang="es-CO" sz="3200" dirty="0"/>
          </a:p>
        </p:txBody>
      </p:sp>
      <p:sp>
        <p:nvSpPr>
          <p:cNvPr id="2" name="Rectángulo 1">
            <a:extLst>
              <a:ext uri="{FF2B5EF4-FFF2-40B4-BE49-F238E27FC236}">
                <a16:creationId xmlns:a16="http://schemas.microsoft.com/office/drawing/2014/main" id="{1B980680-B60A-4C14-97C7-74637B42B1C4}"/>
              </a:ext>
            </a:extLst>
          </p:cNvPr>
          <p:cNvSpPr/>
          <p:nvPr/>
        </p:nvSpPr>
        <p:spPr>
          <a:xfrm>
            <a:off x="223918" y="1264089"/>
            <a:ext cx="8778180" cy="461665"/>
          </a:xfrm>
          <a:prstGeom prst="rect">
            <a:avLst/>
          </a:prstGeom>
        </p:spPr>
        <p:txBody>
          <a:bodyPr wrap="square">
            <a:spAutoFit/>
          </a:bodyPr>
          <a:lstStyle/>
          <a:p>
            <a:pPr marL="514350" indent="-514350">
              <a:buFont typeface="+mj-lt"/>
              <a:buAutoNum type="arabicPeriod"/>
            </a:pPr>
            <a:endParaRPr lang="es-CO" sz="2400" i="1" dirty="0">
              <a:solidFill>
                <a:srgbClr val="000000"/>
              </a:solidFill>
              <a:effectLst>
                <a:outerShdw blurRad="38100" dist="38100" dir="2700000" algn="tl">
                  <a:srgbClr val="000000">
                    <a:alpha val="43137"/>
                  </a:srgbClr>
                </a:outerShdw>
              </a:effectLst>
            </a:endParaRPr>
          </a:p>
        </p:txBody>
      </p:sp>
      <p:sp>
        <p:nvSpPr>
          <p:cNvPr id="6" name="Rectángulo 5">
            <a:extLst>
              <a:ext uri="{FF2B5EF4-FFF2-40B4-BE49-F238E27FC236}">
                <a16:creationId xmlns:a16="http://schemas.microsoft.com/office/drawing/2014/main" id="{B3402C83-B1C7-4B0D-ACDB-4D7495807D25}"/>
              </a:ext>
            </a:extLst>
          </p:cNvPr>
          <p:cNvSpPr/>
          <p:nvPr/>
        </p:nvSpPr>
        <p:spPr>
          <a:xfrm>
            <a:off x="188716" y="697008"/>
            <a:ext cx="8860196" cy="5536067"/>
          </a:xfrm>
          <a:prstGeom prst="rect">
            <a:avLst/>
          </a:prstGeom>
        </p:spPr>
        <p:txBody>
          <a:bodyPr wrap="square">
            <a:spAutoFit/>
          </a:bodyPr>
          <a:lstStyle/>
          <a:p>
            <a:pPr>
              <a:lnSpc>
                <a:spcPct val="150000"/>
              </a:lnSpc>
              <a:spcAft>
                <a:spcPts val="0"/>
              </a:spcAft>
            </a:pPr>
            <a:r>
              <a:rPr lang="es-ES" sz="2000" dirty="0">
                <a:ea typeface="Times New Roman" panose="02020603050405020304" pitchFamily="18" charset="0"/>
              </a:rPr>
              <a:t>La coma se emplea para separar:</a:t>
            </a:r>
            <a:endParaRPr lang="es-CO" sz="2400" dirty="0">
              <a:ea typeface="Times New Roman" panose="02020603050405020304" pitchFamily="18" charset="0"/>
            </a:endParaRPr>
          </a:p>
          <a:p>
            <a:pPr marL="342900" lvl="0" indent="-342900">
              <a:lnSpc>
                <a:spcPct val="150000"/>
              </a:lnSpc>
              <a:spcAft>
                <a:spcPts val="0"/>
              </a:spcAft>
              <a:buFont typeface="Wingdings" panose="05000000000000000000" pitchFamily="2" charset="2"/>
              <a:buChar char=""/>
              <a:tabLst>
                <a:tab pos="457200" algn="l"/>
              </a:tabLst>
            </a:pPr>
            <a:r>
              <a:rPr lang="es-ES" sz="2000" dirty="0">
                <a:solidFill>
                  <a:srgbClr val="0000FF"/>
                </a:solidFill>
                <a:ea typeface="Times New Roman" panose="02020603050405020304" pitchFamily="18" charset="0"/>
              </a:rPr>
              <a:t>El vocativo</a:t>
            </a:r>
            <a:r>
              <a:rPr lang="es-ES" sz="2000" dirty="0">
                <a:solidFill>
                  <a:srgbClr val="000080"/>
                </a:solidFill>
                <a:ea typeface="Times New Roman" panose="02020603050405020304" pitchFamily="18" charset="0"/>
              </a:rPr>
              <a:t>:</a:t>
            </a:r>
            <a:r>
              <a:rPr lang="es-ES" sz="2000" dirty="0">
                <a:ea typeface="Times New Roman" panose="02020603050405020304" pitchFamily="18" charset="0"/>
              </a:rPr>
              <a:t> Ángel, ven aquí</a:t>
            </a:r>
            <a:r>
              <a:rPr lang="es-ES" sz="2000" i="1" dirty="0">
                <a:ea typeface="Times New Roman" panose="02020603050405020304" pitchFamily="18" charset="0"/>
              </a:rPr>
              <a:t>.</a:t>
            </a:r>
            <a:endParaRPr lang="es-CO" sz="2400" dirty="0">
              <a:ea typeface="Times New Roman" panose="02020603050405020304" pitchFamily="18" charset="0"/>
            </a:endParaRPr>
          </a:p>
          <a:p>
            <a:pPr marL="342900" lvl="0" indent="-342900">
              <a:lnSpc>
                <a:spcPct val="150000"/>
              </a:lnSpc>
              <a:spcAft>
                <a:spcPts val="0"/>
              </a:spcAft>
              <a:buFont typeface="Wingdings" panose="05000000000000000000" pitchFamily="2" charset="2"/>
              <a:buChar char=""/>
              <a:tabLst>
                <a:tab pos="457200" algn="l"/>
              </a:tabLst>
            </a:pPr>
            <a:r>
              <a:rPr lang="es-ES" sz="2000" dirty="0">
                <a:solidFill>
                  <a:srgbClr val="0000FF"/>
                </a:solidFill>
                <a:ea typeface="Times New Roman" panose="02020603050405020304" pitchFamily="18" charset="0"/>
              </a:rPr>
              <a:t>Los términos de una enumeración, si no van unidos por conjunciones como </a:t>
            </a:r>
            <a:r>
              <a:rPr lang="es-ES" sz="2000" i="1" dirty="0">
                <a:solidFill>
                  <a:srgbClr val="0000FF"/>
                </a:solidFill>
                <a:ea typeface="Times New Roman" panose="02020603050405020304" pitchFamily="18" charset="0"/>
              </a:rPr>
              <a:t>y, e</a:t>
            </a:r>
            <a:r>
              <a:rPr lang="es-ES" sz="2000" dirty="0">
                <a:solidFill>
                  <a:srgbClr val="0000FF"/>
                </a:solidFill>
                <a:ea typeface="Times New Roman" panose="02020603050405020304" pitchFamily="18" charset="0"/>
              </a:rPr>
              <a:t>, </a:t>
            </a:r>
            <a:r>
              <a:rPr lang="es-ES" sz="2000" i="1" dirty="0">
                <a:solidFill>
                  <a:srgbClr val="0000FF"/>
                </a:solidFill>
                <a:ea typeface="Times New Roman" panose="02020603050405020304" pitchFamily="18" charset="0"/>
              </a:rPr>
              <a:t>o, u</a:t>
            </a:r>
            <a:r>
              <a:rPr lang="es-ES" sz="2000" dirty="0">
                <a:solidFill>
                  <a:srgbClr val="0000FF"/>
                </a:solidFill>
                <a:ea typeface="Times New Roman" panose="02020603050405020304" pitchFamily="18" charset="0"/>
              </a:rPr>
              <a:t> o </a:t>
            </a:r>
            <a:r>
              <a:rPr lang="es-ES" sz="2000" i="1" dirty="0">
                <a:solidFill>
                  <a:srgbClr val="0000FF"/>
                </a:solidFill>
                <a:ea typeface="Times New Roman" panose="02020603050405020304" pitchFamily="18" charset="0"/>
              </a:rPr>
              <a:t>ni</a:t>
            </a:r>
            <a:r>
              <a:rPr lang="es-ES" sz="2000" dirty="0">
                <a:solidFill>
                  <a:srgbClr val="0000FF"/>
                </a:solidFill>
                <a:ea typeface="Times New Roman" panose="02020603050405020304" pitchFamily="18" charset="0"/>
              </a:rPr>
              <a:t>:</a:t>
            </a:r>
            <a:r>
              <a:rPr lang="es-ES" sz="2000" dirty="0">
                <a:solidFill>
                  <a:srgbClr val="000080"/>
                </a:solidFill>
                <a:ea typeface="Times New Roman" panose="02020603050405020304" pitchFamily="18" charset="0"/>
              </a:rPr>
              <a:t> </a:t>
            </a:r>
            <a:r>
              <a:rPr lang="es-ES" sz="2000" dirty="0">
                <a:ea typeface="Times New Roman" panose="02020603050405020304" pitchFamily="18" charset="0"/>
              </a:rPr>
              <a:t>Comieron pan, queso y fruta.</a:t>
            </a:r>
            <a:endParaRPr lang="es-CO" sz="2400" dirty="0">
              <a:ea typeface="Times New Roman" panose="02020603050405020304" pitchFamily="18" charset="0"/>
            </a:endParaRPr>
          </a:p>
          <a:p>
            <a:pPr marL="342900" lvl="0" indent="-342900">
              <a:lnSpc>
                <a:spcPct val="150000"/>
              </a:lnSpc>
              <a:spcAft>
                <a:spcPts val="0"/>
              </a:spcAft>
              <a:buFont typeface="Wingdings" panose="05000000000000000000" pitchFamily="2" charset="2"/>
              <a:buChar char=""/>
              <a:tabLst>
                <a:tab pos="457200" algn="l"/>
              </a:tabLst>
            </a:pPr>
            <a:r>
              <a:rPr lang="es-ES" sz="2000" dirty="0">
                <a:solidFill>
                  <a:srgbClr val="0000FF"/>
                </a:solidFill>
                <a:ea typeface="Times New Roman" panose="02020603050405020304" pitchFamily="18" charset="0"/>
              </a:rPr>
              <a:t>Las oraciones independientes que están relacionadas</a:t>
            </a:r>
            <a:r>
              <a:rPr lang="es-ES" sz="2000" dirty="0">
                <a:solidFill>
                  <a:srgbClr val="000080"/>
                </a:solidFill>
                <a:ea typeface="Times New Roman" panose="02020603050405020304" pitchFamily="18" charset="0"/>
              </a:rPr>
              <a:t>:</a:t>
            </a:r>
            <a:r>
              <a:rPr lang="es-ES" sz="2000" dirty="0">
                <a:ea typeface="Times New Roman" panose="02020603050405020304" pitchFamily="18" charset="0"/>
              </a:rPr>
              <a:t> Salieron a la calle, cerraron la puerta y caminaron calle arriba.</a:t>
            </a:r>
            <a:endParaRPr lang="es-CO" sz="2400" dirty="0">
              <a:ea typeface="Times New Roman" panose="02020603050405020304" pitchFamily="18" charset="0"/>
            </a:endParaRPr>
          </a:p>
          <a:p>
            <a:pPr marL="342900" lvl="0" indent="-342900">
              <a:lnSpc>
                <a:spcPct val="150000"/>
              </a:lnSpc>
              <a:spcAft>
                <a:spcPts val="0"/>
              </a:spcAft>
              <a:buFont typeface="Wingdings" panose="05000000000000000000" pitchFamily="2" charset="2"/>
              <a:buChar char=""/>
              <a:tabLst>
                <a:tab pos="457200" algn="l"/>
              </a:tabLst>
            </a:pPr>
            <a:r>
              <a:rPr lang="es-ES" sz="2000" dirty="0">
                <a:solidFill>
                  <a:srgbClr val="0000FF"/>
                </a:solidFill>
                <a:ea typeface="Times New Roman" panose="02020603050405020304" pitchFamily="18" charset="0"/>
              </a:rPr>
              <a:t>Los elementos de relación:</a:t>
            </a:r>
            <a:r>
              <a:rPr lang="es-ES" sz="2000" dirty="0">
                <a:solidFill>
                  <a:srgbClr val="000080"/>
                </a:solidFill>
                <a:ea typeface="Times New Roman" panose="02020603050405020304" pitchFamily="18" charset="0"/>
              </a:rPr>
              <a:t> </a:t>
            </a:r>
            <a:r>
              <a:rPr lang="es-ES" sz="2000" dirty="0">
                <a:ea typeface="Times New Roman" panose="02020603050405020304" pitchFamily="18" charset="0"/>
              </a:rPr>
              <a:t>En efecto, eso es lo que ella esperaba.</a:t>
            </a:r>
            <a:endParaRPr lang="es-CO" sz="2400" dirty="0">
              <a:ea typeface="Times New Roman" panose="02020603050405020304" pitchFamily="18" charset="0"/>
            </a:endParaRPr>
          </a:p>
          <a:p>
            <a:pPr marL="342900" lvl="0" indent="-342900">
              <a:lnSpc>
                <a:spcPct val="150000"/>
              </a:lnSpc>
              <a:spcAft>
                <a:spcPts val="0"/>
              </a:spcAft>
              <a:buFont typeface="Wingdings" panose="05000000000000000000" pitchFamily="2" charset="2"/>
              <a:buChar char=""/>
              <a:tabLst>
                <a:tab pos="457200" algn="l"/>
              </a:tabLst>
            </a:pPr>
            <a:r>
              <a:rPr lang="es-ES" sz="2000" dirty="0">
                <a:solidFill>
                  <a:srgbClr val="0000FF"/>
                </a:solidFill>
                <a:ea typeface="Times New Roman" panose="02020603050405020304" pitchFamily="18" charset="0"/>
              </a:rPr>
              <a:t>**Los incisos —aclaraciones o explicaciones— intercalados en una oración:</a:t>
            </a:r>
            <a:r>
              <a:rPr lang="es-ES" sz="2000" dirty="0">
                <a:ea typeface="Times New Roman" panose="02020603050405020304" pitchFamily="18" charset="0"/>
              </a:rPr>
              <a:t> Jaime, su hermano menor, vino.</a:t>
            </a:r>
            <a:endParaRPr lang="es-CO" sz="2400" dirty="0">
              <a:ea typeface="Times New Roman" panose="02020603050405020304" pitchFamily="18" charset="0"/>
            </a:endParaRPr>
          </a:p>
          <a:p>
            <a:pPr marL="342900" lvl="0" indent="-342900">
              <a:lnSpc>
                <a:spcPct val="150000"/>
              </a:lnSpc>
              <a:spcAft>
                <a:spcPts val="0"/>
              </a:spcAft>
              <a:buFont typeface="Wingdings" panose="05000000000000000000" pitchFamily="2" charset="2"/>
              <a:buChar char=""/>
              <a:tabLst>
                <a:tab pos="457200" algn="l"/>
              </a:tabLst>
            </a:pPr>
            <a:r>
              <a:rPr lang="es-ES" sz="2000" dirty="0">
                <a:solidFill>
                  <a:srgbClr val="0000FF"/>
                </a:solidFill>
                <a:ea typeface="Times New Roman" panose="02020603050405020304" pitchFamily="18" charset="0"/>
              </a:rPr>
              <a:t>Una alteración en el orden lógico de la oración</a:t>
            </a:r>
            <a:r>
              <a:rPr lang="es-ES" sz="2000" dirty="0">
                <a:solidFill>
                  <a:srgbClr val="000080"/>
                </a:solidFill>
                <a:ea typeface="Times New Roman" panose="02020603050405020304" pitchFamily="18" charset="0"/>
              </a:rPr>
              <a:t>: </a:t>
            </a:r>
            <a:r>
              <a:rPr lang="es-ES" sz="2000" dirty="0">
                <a:ea typeface="Times New Roman" panose="02020603050405020304" pitchFamily="18" charset="0"/>
              </a:rPr>
              <a:t>Cuando quieras, puedes venir.</a:t>
            </a:r>
            <a:endParaRPr lang="es-CO" sz="2400" dirty="0">
              <a:ea typeface="Times New Roman" panose="02020603050405020304" pitchFamily="18" charset="0"/>
            </a:endParaRPr>
          </a:p>
          <a:p>
            <a:pPr marL="342900" lvl="0" indent="-342900">
              <a:lnSpc>
                <a:spcPct val="150000"/>
              </a:lnSpc>
              <a:spcAft>
                <a:spcPts val="0"/>
              </a:spcAft>
              <a:buFont typeface="Wingdings" panose="05000000000000000000" pitchFamily="2" charset="2"/>
              <a:buChar char=""/>
              <a:tabLst>
                <a:tab pos="457200" algn="l"/>
              </a:tabLst>
            </a:pPr>
            <a:r>
              <a:rPr lang="es-ES" sz="2000" dirty="0">
                <a:solidFill>
                  <a:srgbClr val="0000FF"/>
                </a:solidFill>
                <a:ea typeface="Times New Roman" panose="02020603050405020304" pitchFamily="18" charset="0"/>
              </a:rPr>
              <a:t>Una elipsis (supresión</a:t>
            </a:r>
            <a:r>
              <a:rPr lang="es-ES" sz="2000" dirty="0">
                <a:solidFill>
                  <a:srgbClr val="000080"/>
                </a:solidFill>
                <a:ea typeface="Times New Roman" panose="02020603050405020304" pitchFamily="18" charset="0"/>
              </a:rPr>
              <a:t>):</a:t>
            </a:r>
            <a:r>
              <a:rPr lang="es-ES" sz="2000" dirty="0">
                <a:ea typeface="Times New Roman" panose="02020603050405020304" pitchFamily="18" charset="0"/>
              </a:rPr>
              <a:t> María es morena; su hermano, rubio.</a:t>
            </a:r>
            <a:endParaRPr lang="es-CO" sz="2400" dirty="0">
              <a:ea typeface="Times New Roman" panose="02020603050405020304" pitchFamily="18" charset="0"/>
            </a:endParaRPr>
          </a:p>
          <a:p>
            <a:pPr>
              <a:lnSpc>
                <a:spcPct val="150000"/>
              </a:lnSpc>
              <a:spcAft>
                <a:spcPts val="0"/>
              </a:spcAft>
            </a:pPr>
            <a:r>
              <a:rPr lang="es-ES" dirty="0">
                <a:latin typeface="Arial" panose="020B0604020202020204" pitchFamily="34" charset="0"/>
                <a:ea typeface="Times New Roman" panose="02020603050405020304" pitchFamily="18" charset="0"/>
              </a:rPr>
              <a:t> </a:t>
            </a:r>
            <a:endParaRPr lang="es-CO" sz="2000" dirty="0">
              <a:effectLst/>
              <a:latin typeface="Times New Roman" panose="02020603050405020304" pitchFamily="18" charset="0"/>
              <a:ea typeface="Times New Roman" panose="02020603050405020304" pitchFamily="18" charset="0"/>
            </a:endParaRPr>
          </a:p>
        </p:txBody>
      </p:sp>
      <p:pic>
        <p:nvPicPr>
          <p:cNvPr id="11" name="0 Imagen" descr="Logo Mincultura PNG.png">
            <a:extLst>
              <a:ext uri="{FF2B5EF4-FFF2-40B4-BE49-F238E27FC236}">
                <a16:creationId xmlns:a16="http://schemas.microsoft.com/office/drawing/2014/main" id="{CF51266D-AB53-4A3D-9A2F-FB460D8CFB86}"/>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36302298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8901178"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8901178"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**Sobre la coma y los incisos</a:t>
            </a:r>
            <a:endParaRPr lang="es-CO" sz="24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0" y="697008"/>
            <a:ext cx="8488560" cy="584775"/>
          </a:xfrm>
          <a:prstGeom prst="rect">
            <a:avLst/>
          </a:prstGeom>
        </p:spPr>
        <p:txBody>
          <a:bodyPr wrap="square">
            <a:spAutoFit/>
          </a:bodyPr>
          <a:lstStyle/>
          <a:p>
            <a:pPr marL="571500" indent="-457200">
              <a:buFont typeface="+mj-lt"/>
              <a:buAutoNum type="arabicPeriod"/>
            </a:pPr>
            <a:endParaRPr lang="es-CO" sz="3200" dirty="0"/>
          </a:p>
        </p:txBody>
      </p:sp>
      <p:sp>
        <p:nvSpPr>
          <p:cNvPr id="2" name="Rectángulo 1">
            <a:extLst>
              <a:ext uri="{FF2B5EF4-FFF2-40B4-BE49-F238E27FC236}">
                <a16:creationId xmlns:a16="http://schemas.microsoft.com/office/drawing/2014/main" id="{1B980680-B60A-4C14-97C7-74637B42B1C4}"/>
              </a:ext>
            </a:extLst>
          </p:cNvPr>
          <p:cNvSpPr/>
          <p:nvPr/>
        </p:nvSpPr>
        <p:spPr>
          <a:xfrm>
            <a:off x="223918" y="1264089"/>
            <a:ext cx="8778180" cy="461665"/>
          </a:xfrm>
          <a:prstGeom prst="rect">
            <a:avLst/>
          </a:prstGeom>
        </p:spPr>
        <p:txBody>
          <a:bodyPr wrap="square">
            <a:spAutoFit/>
          </a:bodyPr>
          <a:lstStyle/>
          <a:p>
            <a:pPr marL="514350" indent="-514350">
              <a:buFont typeface="+mj-lt"/>
              <a:buAutoNum type="arabicPeriod"/>
            </a:pPr>
            <a:endParaRPr lang="es-CO" sz="2400" i="1" dirty="0">
              <a:solidFill>
                <a:srgbClr val="000000"/>
              </a:solidFill>
              <a:effectLst>
                <a:outerShdw blurRad="38100" dist="38100" dir="2700000" algn="tl">
                  <a:srgbClr val="000000">
                    <a:alpha val="43137"/>
                  </a:srgbClr>
                </a:outerShdw>
              </a:effectLst>
            </a:endParaRPr>
          </a:p>
        </p:txBody>
      </p:sp>
      <p:sp>
        <p:nvSpPr>
          <p:cNvPr id="6" name="Rectángulo 5">
            <a:extLst>
              <a:ext uri="{FF2B5EF4-FFF2-40B4-BE49-F238E27FC236}">
                <a16:creationId xmlns:a16="http://schemas.microsoft.com/office/drawing/2014/main" id="{B3402C83-B1C7-4B0D-ACDB-4D7495807D25}"/>
              </a:ext>
            </a:extLst>
          </p:cNvPr>
          <p:cNvSpPr/>
          <p:nvPr/>
        </p:nvSpPr>
        <p:spPr>
          <a:xfrm>
            <a:off x="188716" y="697008"/>
            <a:ext cx="8860196" cy="5915530"/>
          </a:xfrm>
          <a:prstGeom prst="rect">
            <a:avLst/>
          </a:prstGeom>
        </p:spPr>
        <p:txBody>
          <a:bodyPr wrap="square">
            <a:spAutoFit/>
          </a:bodyPr>
          <a:lstStyle/>
          <a:p>
            <a:pPr algn="ctr"/>
            <a:r>
              <a:rPr lang="es-CO" i="1" dirty="0"/>
              <a:t>Los incisos son elementos suplementarios que aportan precisiones, rectificaciones, ampliaciones o circunstancias a lo dicho. (RAE, 2010)</a:t>
            </a:r>
          </a:p>
          <a:p>
            <a:pPr marL="285750" indent="-285750">
              <a:buFont typeface="Arial" panose="020B0604020202020204" pitchFamily="34" charset="0"/>
              <a:buChar char="•"/>
            </a:pPr>
            <a:r>
              <a:rPr lang="es-CO" dirty="0"/>
              <a:t>Si aparecen intercalados se escriben entre comas o entre paréntesis. Cuando encabezan o cierran el enunciado, debe quedar aislados mediante coma.</a:t>
            </a:r>
          </a:p>
          <a:p>
            <a:pPr marL="285750" indent="-285750">
              <a:buFont typeface="Arial" panose="020B0604020202020204" pitchFamily="34" charset="0"/>
              <a:buChar char="•"/>
            </a:pPr>
            <a:r>
              <a:rPr lang="es-CO" dirty="0"/>
              <a:t>Son siempre incisos y se escriben entre comas:</a:t>
            </a:r>
          </a:p>
          <a:p>
            <a:pPr marL="800100" lvl="1" indent="-342900">
              <a:buFont typeface="+mj-lt"/>
              <a:buAutoNum type="arabicPeriod"/>
            </a:pPr>
            <a:r>
              <a:rPr lang="es-CO" sz="2000" dirty="0">
                <a:solidFill>
                  <a:srgbClr val="0000FF"/>
                </a:solidFill>
              </a:rPr>
              <a:t>Las aposiciones explicativas </a:t>
            </a:r>
            <a:r>
              <a:rPr lang="es-CO" dirty="0"/>
              <a:t>que no son necesarias para delimitar el significado del sustantivo que las precede:</a:t>
            </a:r>
          </a:p>
          <a:p>
            <a:pPr lvl="2"/>
            <a:r>
              <a:rPr lang="es-CO" i="1" dirty="0">
                <a:effectLst>
                  <a:outerShdw blurRad="38100" dist="38100" dir="2700000" algn="tl">
                    <a:srgbClr val="000000">
                      <a:alpha val="43137"/>
                    </a:srgbClr>
                  </a:outerShdw>
                </a:effectLst>
              </a:rPr>
              <a:t>Severo Ochoa (1905-1993), bioquímico y médico español nacionalizado estadounidense, nació en Luarca, Asturias</a:t>
            </a:r>
            <a:r>
              <a:rPr lang="es-CO" i="1" dirty="0"/>
              <a:t>.</a:t>
            </a:r>
            <a:endParaRPr lang="es-CO" dirty="0"/>
          </a:p>
          <a:p>
            <a:pPr marL="800100" lvl="1" indent="-342900">
              <a:buFont typeface="+mj-lt"/>
              <a:buAutoNum type="arabicPeriod"/>
            </a:pPr>
            <a:r>
              <a:rPr lang="es-CO" sz="2000" dirty="0">
                <a:solidFill>
                  <a:srgbClr val="0000FF"/>
                </a:solidFill>
              </a:rPr>
              <a:t>Los apodos o seudónimos </a:t>
            </a:r>
            <a:r>
              <a:rPr lang="es-CO" dirty="0"/>
              <a:t>que se pueden usar sin acompañar al nombre, se separan del nombre mediante coma:</a:t>
            </a:r>
          </a:p>
          <a:p>
            <a:pPr lvl="2"/>
            <a:r>
              <a:rPr lang="es-CO" i="1" dirty="0">
                <a:effectLst>
                  <a:outerShdw blurRad="38100" dist="38100" dir="2700000" algn="tl">
                    <a:srgbClr val="000000">
                      <a:alpha val="43137"/>
                    </a:srgbClr>
                  </a:outerShdw>
                </a:effectLst>
              </a:rPr>
              <a:t>Santiago Martín Sánchez, El </a:t>
            </a:r>
            <a:r>
              <a:rPr lang="es-CO" i="1" dirty="0" err="1">
                <a:effectLst>
                  <a:outerShdw blurRad="38100" dist="38100" dir="2700000" algn="tl">
                    <a:srgbClr val="000000">
                      <a:alpha val="43137"/>
                    </a:srgbClr>
                  </a:outerShdw>
                </a:effectLst>
              </a:rPr>
              <a:t>Viti</a:t>
            </a:r>
            <a:r>
              <a:rPr lang="es-CO" i="1" dirty="0">
                <a:effectLst>
                  <a:outerShdw blurRad="38100" dist="38100" dir="2700000" algn="tl">
                    <a:srgbClr val="000000">
                      <a:alpha val="43137"/>
                    </a:srgbClr>
                  </a:outerShdw>
                </a:effectLst>
              </a:rPr>
              <a:t>, nació en Vitigudino el 18 de julio de 1938</a:t>
            </a:r>
            <a:r>
              <a:rPr lang="es-CO" dirty="0">
                <a:effectLst>
                  <a:outerShdw blurRad="38100" dist="38100" dir="2700000" algn="tl">
                    <a:srgbClr val="000000">
                      <a:alpha val="43137"/>
                    </a:srgbClr>
                  </a:outerShdw>
                </a:effectLst>
              </a:rPr>
              <a:t>.</a:t>
            </a:r>
          </a:p>
          <a:p>
            <a:pPr marL="800100" lvl="1" indent="-342900">
              <a:buFont typeface="+mj-lt"/>
              <a:buAutoNum type="arabicPeriod"/>
            </a:pPr>
            <a:r>
              <a:rPr lang="es-CO" sz="2000" dirty="0">
                <a:solidFill>
                  <a:srgbClr val="0000FF"/>
                </a:solidFill>
              </a:rPr>
              <a:t>Las oraciones de relativo explicativas que no restringen el antecedente </a:t>
            </a:r>
            <a:r>
              <a:rPr lang="es-CO" dirty="0"/>
              <a:t>y proporcionan información adicional no imprescindible para la referencia:</a:t>
            </a:r>
          </a:p>
          <a:p>
            <a:pPr lvl="2"/>
            <a:r>
              <a:rPr lang="es-CO" i="1" dirty="0">
                <a:effectLst>
                  <a:outerShdw blurRad="38100" dist="38100" dir="2700000" algn="tl">
                    <a:srgbClr val="000000">
                      <a:alpha val="43137"/>
                    </a:srgbClr>
                  </a:outerShdw>
                </a:effectLst>
              </a:rPr>
              <a:t>Derribaron la casa, que ya era muy vieja, para construir un hotel.</a:t>
            </a:r>
            <a:endParaRPr lang="es-CO" dirty="0">
              <a:effectLst>
                <a:outerShdw blurRad="38100" dist="38100" dir="2700000" algn="tl">
                  <a:srgbClr val="000000">
                    <a:alpha val="43137"/>
                  </a:srgbClr>
                </a:outerShdw>
              </a:effectLst>
            </a:endParaRPr>
          </a:p>
          <a:p>
            <a:pPr marL="800100" lvl="1" indent="-342900">
              <a:buFont typeface="+mj-lt"/>
              <a:buAutoNum type="arabicPeriod"/>
            </a:pPr>
            <a:r>
              <a:rPr lang="es-CO" sz="2000" dirty="0">
                <a:solidFill>
                  <a:srgbClr val="0000FF"/>
                </a:solidFill>
              </a:rPr>
              <a:t>Las oraciones de relativo especificativas que determinan el antecedente y lo restringen</a:t>
            </a:r>
            <a:r>
              <a:rPr lang="es-CO" dirty="0"/>
              <a:t>, proporcionando información necesaria para la identificación del referente, no se escriben entre comas</a:t>
            </a:r>
          </a:p>
          <a:p>
            <a:pPr lvl="2"/>
            <a:r>
              <a:rPr lang="es-CO" i="1" dirty="0">
                <a:effectLst>
                  <a:outerShdw blurRad="38100" dist="38100" dir="2700000" algn="tl">
                    <a:srgbClr val="000000">
                      <a:alpha val="43137"/>
                    </a:srgbClr>
                  </a:outerShdw>
                </a:effectLst>
              </a:rPr>
              <a:t>Las casas que formaban parte del casco viejo fueron renovadas.</a:t>
            </a:r>
            <a:endParaRPr lang="es-CO" dirty="0">
              <a:effectLst>
                <a:outerShdw blurRad="38100" dist="38100" dir="2700000" algn="tl">
                  <a:srgbClr val="000000">
                    <a:alpha val="43137"/>
                  </a:srgbClr>
                </a:outerShdw>
              </a:effectLst>
            </a:endParaRPr>
          </a:p>
          <a:p>
            <a:pPr>
              <a:lnSpc>
                <a:spcPct val="150000"/>
              </a:lnSpc>
              <a:spcAft>
                <a:spcPts val="0"/>
              </a:spcAft>
            </a:pPr>
            <a:endParaRPr lang="es-CO" sz="2000" dirty="0">
              <a:effectLst/>
              <a:latin typeface="Times New Roman" panose="02020603050405020304" pitchFamily="18" charset="0"/>
              <a:ea typeface="Times New Roman" panose="02020603050405020304" pitchFamily="18" charset="0"/>
            </a:endParaRPr>
          </a:p>
        </p:txBody>
      </p:sp>
      <p:pic>
        <p:nvPicPr>
          <p:cNvPr id="11" name="0 Imagen" descr="Logo Mincultura PNG.png">
            <a:extLst>
              <a:ext uri="{FF2B5EF4-FFF2-40B4-BE49-F238E27FC236}">
                <a16:creationId xmlns:a16="http://schemas.microsoft.com/office/drawing/2014/main" id="{33A97F07-5650-405E-B1AA-FF95308DC52B}"/>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25693827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8901178"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8901178"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Signos ortográficos y gramaticales: El punto y coma</a:t>
            </a:r>
            <a:endParaRPr lang="es-CO" sz="24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0" y="697008"/>
            <a:ext cx="8488560" cy="584775"/>
          </a:xfrm>
          <a:prstGeom prst="rect">
            <a:avLst/>
          </a:prstGeom>
        </p:spPr>
        <p:txBody>
          <a:bodyPr wrap="square">
            <a:spAutoFit/>
          </a:bodyPr>
          <a:lstStyle/>
          <a:p>
            <a:pPr marL="571500" indent="-457200">
              <a:buFont typeface="+mj-lt"/>
              <a:buAutoNum type="arabicPeriod"/>
            </a:pPr>
            <a:endParaRPr lang="es-CO" sz="3200" dirty="0"/>
          </a:p>
        </p:txBody>
      </p:sp>
      <p:sp>
        <p:nvSpPr>
          <p:cNvPr id="2" name="Rectángulo 1">
            <a:extLst>
              <a:ext uri="{FF2B5EF4-FFF2-40B4-BE49-F238E27FC236}">
                <a16:creationId xmlns:a16="http://schemas.microsoft.com/office/drawing/2014/main" id="{1B980680-B60A-4C14-97C7-74637B42B1C4}"/>
              </a:ext>
            </a:extLst>
          </p:cNvPr>
          <p:cNvSpPr/>
          <p:nvPr/>
        </p:nvSpPr>
        <p:spPr>
          <a:xfrm>
            <a:off x="223918" y="1264089"/>
            <a:ext cx="8778180" cy="461665"/>
          </a:xfrm>
          <a:prstGeom prst="rect">
            <a:avLst/>
          </a:prstGeom>
        </p:spPr>
        <p:txBody>
          <a:bodyPr wrap="square">
            <a:spAutoFit/>
          </a:bodyPr>
          <a:lstStyle/>
          <a:p>
            <a:pPr marL="514350" indent="-514350">
              <a:buFont typeface="+mj-lt"/>
              <a:buAutoNum type="arabicPeriod"/>
            </a:pPr>
            <a:endParaRPr lang="es-CO" sz="2400" i="1" dirty="0">
              <a:solidFill>
                <a:srgbClr val="000000"/>
              </a:solidFill>
              <a:effectLst>
                <a:outerShdw blurRad="38100" dist="38100" dir="2700000" algn="tl">
                  <a:srgbClr val="000000">
                    <a:alpha val="43137"/>
                  </a:srgbClr>
                </a:outerShdw>
              </a:effectLst>
            </a:endParaRPr>
          </a:p>
        </p:txBody>
      </p:sp>
      <p:sp>
        <p:nvSpPr>
          <p:cNvPr id="6" name="Rectángulo 5">
            <a:extLst>
              <a:ext uri="{FF2B5EF4-FFF2-40B4-BE49-F238E27FC236}">
                <a16:creationId xmlns:a16="http://schemas.microsoft.com/office/drawing/2014/main" id="{B3402C83-B1C7-4B0D-ACDB-4D7495807D25}"/>
              </a:ext>
            </a:extLst>
          </p:cNvPr>
          <p:cNvSpPr/>
          <p:nvPr/>
        </p:nvSpPr>
        <p:spPr>
          <a:xfrm>
            <a:off x="188716" y="697008"/>
            <a:ext cx="8860196" cy="457754"/>
          </a:xfrm>
          <a:prstGeom prst="rect">
            <a:avLst/>
          </a:prstGeom>
        </p:spPr>
        <p:txBody>
          <a:bodyPr wrap="square">
            <a:spAutoFit/>
          </a:bodyPr>
          <a:lstStyle/>
          <a:p>
            <a:pPr>
              <a:lnSpc>
                <a:spcPct val="150000"/>
              </a:lnSpc>
              <a:spcAft>
                <a:spcPts val="0"/>
              </a:spcAft>
            </a:pPr>
            <a:r>
              <a:rPr lang="es-ES" dirty="0">
                <a:latin typeface="Arial" panose="020B0604020202020204" pitchFamily="34" charset="0"/>
                <a:ea typeface="Times New Roman" panose="02020603050405020304" pitchFamily="18" charset="0"/>
              </a:rPr>
              <a:t> </a:t>
            </a:r>
            <a:endParaRPr lang="es-CO" sz="2000" dirty="0">
              <a:effectLst/>
              <a:latin typeface="Times New Roman" panose="02020603050405020304" pitchFamily="18" charset="0"/>
              <a:ea typeface="Times New Roman" panose="02020603050405020304" pitchFamily="18" charset="0"/>
            </a:endParaRPr>
          </a:p>
        </p:txBody>
      </p:sp>
      <p:sp>
        <p:nvSpPr>
          <p:cNvPr id="4" name="Rectángulo 3">
            <a:extLst>
              <a:ext uri="{FF2B5EF4-FFF2-40B4-BE49-F238E27FC236}">
                <a16:creationId xmlns:a16="http://schemas.microsoft.com/office/drawing/2014/main" id="{04B78D08-56CC-48AF-AF6B-DF327DEEA95D}"/>
              </a:ext>
            </a:extLst>
          </p:cNvPr>
          <p:cNvSpPr/>
          <p:nvPr/>
        </p:nvSpPr>
        <p:spPr>
          <a:xfrm>
            <a:off x="309615" y="998879"/>
            <a:ext cx="8640960" cy="4889737"/>
          </a:xfrm>
          <a:prstGeom prst="rect">
            <a:avLst/>
          </a:prstGeom>
        </p:spPr>
        <p:txBody>
          <a:bodyPr wrap="square">
            <a:spAutoFit/>
          </a:bodyPr>
          <a:lstStyle/>
          <a:p>
            <a:pPr>
              <a:lnSpc>
                <a:spcPct val="150000"/>
              </a:lnSpc>
              <a:spcAft>
                <a:spcPts val="0"/>
              </a:spcAft>
            </a:pPr>
            <a:r>
              <a:rPr lang="es-ES" sz="2400" dirty="0">
                <a:ea typeface="Times New Roman" panose="02020603050405020304" pitchFamily="18" charset="0"/>
              </a:rPr>
              <a:t>El punto y coma separa:</a:t>
            </a:r>
            <a:endParaRPr lang="es-CO" sz="2800" dirty="0">
              <a:ea typeface="Times New Roman" panose="02020603050405020304" pitchFamily="18" charset="0"/>
            </a:endParaRPr>
          </a:p>
          <a:p>
            <a:pPr marL="342900" lvl="0" indent="-342900">
              <a:lnSpc>
                <a:spcPct val="150000"/>
              </a:lnSpc>
              <a:spcAft>
                <a:spcPts val="0"/>
              </a:spcAft>
              <a:buFont typeface="Wingdings" panose="05000000000000000000" pitchFamily="2" charset="2"/>
              <a:buChar char=""/>
              <a:tabLst>
                <a:tab pos="457200" algn="l"/>
              </a:tabLst>
            </a:pPr>
            <a:r>
              <a:rPr lang="es-ES" sz="2400" dirty="0">
                <a:solidFill>
                  <a:srgbClr val="0000FF"/>
                </a:solidFill>
                <a:ea typeface="Times New Roman" panose="02020603050405020304" pitchFamily="18" charset="0"/>
              </a:rPr>
              <a:t>Las oraciones de un periodo cuando ya se han utilizado las comas</a:t>
            </a:r>
            <a:r>
              <a:rPr lang="es-ES" sz="2400" dirty="0">
                <a:solidFill>
                  <a:srgbClr val="000080"/>
                </a:solidFill>
                <a:ea typeface="Times New Roman" panose="02020603050405020304" pitchFamily="18" charset="0"/>
              </a:rPr>
              <a:t>:</a:t>
            </a:r>
            <a:r>
              <a:rPr lang="es-ES" sz="2400" dirty="0">
                <a:ea typeface="Times New Roman" panose="02020603050405020304" pitchFamily="18" charset="0"/>
              </a:rPr>
              <a:t> Antes era una mujer desagradable; ahora, en cambio, es una muy simpática.</a:t>
            </a:r>
            <a:endParaRPr lang="es-CO" sz="2800" dirty="0">
              <a:ea typeface="Times New Roman" panose="02020603050405020304" pitchFamily="18" charset="0"/>
            </a:endParaRPr>
          </a:p>
          <a:p>
            <a:pPr marL="342900" lvl="0" indent="-342900">
              <a:lnSpc>
                <a:spcPct val="150000"/>
              </a:lnSpc>
              <a:spcAft>
                <a:spcPts val="0"/>
              </a:spcAft>
              <a:buFont typeface="Wingdings" panose="05000000000000000000" pitchFamily="2" charset="2"/>
              <a:buChar char=""/>
              <a:tabLst>
                <a:tab pos="457200" algn="l"/>
              </a:tabLst>
            </a:pPr>
            <a:r>
              <a:rPr lang="es-ES" sz="2400" dirty="0">
                <a:solidFill>
                  <a:srgbClr val="0000FF"/>
                </a:solidFill>
                <a:ea typeface="Times New Roman" panose="02020603050405020304" pitchFamily="18" charset="0"/>
              </a:rPr>
              <a:t>Las oraciones que tratan aspectos distintos de un mismo asunto</a:t>
            </a:r>
            <a:r>
              <a:rPr lang="es-ES" sz="2400" dirty="0">
                <a:solidFill>
                  <a:srgbClr val="000080"/>
                </a:solidFill>
                <a:ea typeface="Times New Roman" panose="02020603050405020304" pitchFamily="18" charset="0"/>
              </a:rPr>
              <a:t>:</a:t>
            </a:r>
            <a:r>
              <a:rPr lang="es-ES" sz="2400" dirty="0">
                <a:ea typeface="Times New Roman" panose="02020603050405020304" pitchFamily="18" charset="0"/>
              </a:rPr>
              <a:t> No pueden retirarse ahora; tienen que seguir intentándolo.</a:t>
            </a:r>
            <a:endParaRPr lang="es-CO" sz="2800" dirty="0">
              <a:ea typeface="Times New Roman" panose="02020603050405020304" pitchFamily="18" charset="0"/>
            </a:endParaRPr>
          </a:p>
          <a:p>
            <a:pPr marL="342900" lvl="0" indent="-342900">
              <a:lnSpc>
                <a:spcPct val="150000"/>
              </a:lnSpc>
              <a:spcAft>
                <a:spcPts val="0"/>
              </a:spcAft>
              <a:buFont typeface="Wingdings" panose="05000000000000000000" pitchFamily="2" charset="2"/>
              <a:buChar char=""/>
              <a:tabLst>
                <a:tab pos="457200" algn="l"/>
              </a:tabLst>
            </a:pPr>
            <a:r>
              <a:rPr lang="es-ES" sz="2400" dirty="0">
                <a:solidFill>
                  <a:srgbClr val="0000FF"/>
                </a:solidFill>
                <a:ea typeface="Times New Roman" panose="02020603050405020304" pitchFamily="18" charset="0"/>
              </a:rPr>
              <a:t>Las oraciones que expresan un hecho y su consecuencia</a:t>
            </a:r>
            <a:r>
              <a:rPr lang="es-ES" sz="2400" dirty="0">
                <a:solidFill>
                  <a:srgbClr val="000080"/>
                </a:solidFill>
                <a:ea typeface="Times New Roman" panose="02020603050405020304" pitchFamily="18" charset="0"/>
              </a:rPr>
              <a:t>:</a:t>
            </a:r>
            <a:r>
              <a:rPr lang="es-ES" sz="2400" dirty="0">
                <a:ea typeface="Times New Roman" panose="02020603050405020304" pitchFamily="18" charset="0"/>
              </a:rPr>
              <a:t> No encuentran a su hijo; están desesperados.</a:t>
            </a:r>
            <a:endParaRPr lang="es-CO" sz="2800" dirty="0">
              <a:ea typeface="Times New Roman" panose="02020603050405020304" pitchFamily="18" charset="0"/>
            </a:endParaRPr>
          </a:p>
          <a:p>
            <a:pPr>
              <a:lnSpc>
                <a:spcPct val="150000"/>
              </a:lnSpc>
              <a:spcAft>
                <a:spcPts val="0"/>
              </a:spcAft>
            </a:pPr>
            <a:r>
              <a:rPr lang="es-ES" dirty="0">
                <a:latin typeface="Arial" panose="020B0604020202020204" pitchFamily="34" charset="0"/>
                <a:ea typeface="Times New Roman" panose="02020603050405020304" pitchFamily="18" charset="0"/>
              </a:rPr>
              <a:t> </a:t>
            </a:r>
            <a:endParaRPr lang="es-CO" sz="2000" dirty="0">
              <a:effectLst/>
              <a:latin typeface="Times New Roman" panose="02020603050405020304" pitchFamily="18" charset="0"/>
              <a:ea typeface="Times New Roman" panose="02020603050405020304" pitchFamily="18" charset="0"/>
            </a:endParaRPr>
          </a:p>
        </p:txBody>
      </p:sp>
      <p:pic>
        <p:nvPicPr>
          <p:cNvPr id="11" name="0 Imagen" descr="Logo Mincultura PNG.png">
            <a:extLst>
              <a:ext uri="{FF2B5EF4-FFF2-40B4-BE49-F238E27FC236}">
                <a16:creationId xmlns:a16="http://schemas.microsoft.com/office/drawing/2014/main" id="{A7C03AA6-D460-45F2-99B5-B3E27818CF43}"/>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25788858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8901178"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8901178"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Signos ortográficos y gramaticales: El punto</a:t>
            </a:r>
            <a:endParaRPr lang="es-CO" sz="24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0" y="697008"/>
            <a:ext cx="8488560" cy="584775"/>
          </a:xfrm>
          <a:prstGeom prst="rect">
            <a:avLst/>
          </a:prstGeom>
        </p:spPr>
        <p:txBody>
          <a:bodyPr wrap="square">
            <a:spAutoFit/>
          </a:bodyPr>
          <a:lstStyle/>
          <a:p>
            <a:pPr marL="571500" indent="-457200">
              <a:buFont typeface="+mj-lt"/>
              <a:buAutoNum type="arabicPeriod"/>
            </a:pPr>
            <a:endParaRPr lang="es-CO" sz="3200" dirty="0"/>
          </a:p>
        </p:txBody>
      </p:sp>
      <p:sp>
        <p:nvSpPr>
          <p:cNvPr id="2" name="Rectángulo 1">
            <a:extLst>
              <a:ext uri="{FF2B5EF4-FFF2-40B4-BE49-F238E27FC236}">
                <a16:creationId xmlns:a16="http://schemas.microsoft.com/office/drawing/2014/main" id="{1B980680-B60A-4C14-97C7-74637B42B1C4}"/>
              </a:ext>
            </a:extLst>
          </p:cNvPr>
          <p:cNvSpPr/>
          <p:nvPr/>
        </p:nvSpPr>
        <p:spPr>
          <a:xfrm>
            <a:off x="223918" y="1264089"/>
            <a:ext cx="8778180" cy="461665"/>
          </a:xfrm>
          <a:prstGeom prst="rect">
            <a:avLst/>
          </a:prstGeom>
        </p:spPr>
        <p:txBody>
          <a:bodyPr wrap="square">
            <a:spAutoFit/>
          </a:bodyPr>
          <a:lstStyle/>
          <a:p>
            <a:pPr marL="514350" indent="-514350">
              <a:buFont typeface="+mj-lt"/>
              <a:buAutoNum type="arabicPeriod"/>
            </a:pPr>
            <a:endParaRPr lang="es-CO" sz="2400" i="1" dirty="0">
              <a:solidFill>
                <a:srgbClr val="000000"/>
              </a:solidFill>
              <a:effectLst>
                <a:outerShdw blurRad="38100" dist="38100" dir="2700000" algn="tl">
                  <a:srgbClr val="000000">
                    <a:alpha val="43137"/>
                  </a:srgbClr>
                </a:outerShdw>
              </a:effectLst>
            </a:endParaRPr>
          </a:p>
        </p:txBody>
      </p:sp>
      <p:sp>
        <p:nvSpPr>
          <p:cNvPr id="6" name="Rectángulo 5">
            <a:extLst>
              <a:ext uri="{FF2B5EF4-FFF2-40B4-BE49-F238E27FC236}">
                <a16:creationId xmlns:a16="http://schemas.microsoft.com/office/drawing/2014/main" id="{B3402C83-B1C7-4B0D-ACDB-4D7495807D25}"/>
              </a:ext>
            </a:extLst>
          </p:cNvPr>
          <p:cNvSpPr/>
          <p:nvPr/>
        </p:nvSpPr>
        <p:spPr>
          <a:xfrm>
            <a:off x="188716" y="697008"/>
            <a:ext cx="8860196" cy="457754"/>
          </a:xfrm>
          <a:prstGeom prst="rect">
            <a:avLst/>
          </a:prstGeom>
        </p:spPr>
        <p:txBody>
          <a:bodyPr wrap="square">
            <a:spAutoFit/>
          </a:bodyPr>
          <a:lstStyle/>
          <a:p>
            <a:pPr>
              <a:lnSpc>
                <a:spcPct val="150000"/>
              </a:lnSpc>
              <a:spcAft>
                <a:spcPts val="0"/>
              </a:spcAft>
            </a:pPr>
            <a:r>
              <a:rPr lang="es-ES" dirty="0">
                <a:latin typeface="Arial" panose="020B0604020202020204" pitchFamily="34" charset="0"/>
                <a:ea typeface="Times New Roman" panose="02020603050405020304" pitchFamily="18" charset="0"/>
              </a:rPr>
              <a:t> </a:t>
            </a:r>
            <a:endParaRPr lang="es-CO" sz="2000" dirty="0">
              <a:effectLst/>
              <a:latin typeface="Times New Roman" panose="02020603050405020304" pitchFamily="18" charset="0"/>
              <a:ea typeface="Times New Roman" panose="02020603050405020304" pitchFamily="18" charset="0"/>
            </a:endParaRPr>
          </a:p>
        </p:txBody>
      </p:sp>
      <p:sp>
        <p:nvSpPr>
          <p:cNvPr id="4" name="Rectángulo 3">
            <a:extLst>
              <a:ext uri="{FF2B5EF4-FFF2-40B4-BE49-F238E27FC236}">
                <a16:creationId xmlns:a16="http://schemas.microsoft.com/office/drawing/2014/main" id="{04B78D08-56CC-48AF-AF6B-DF327DEEA95D}"/>
              </a:ext>
            </a:extLst>
          </p:cNvPr>
          <p:cNvSpPr/>
          <p:nvPr/>
        </p:nvSpPr>
        <p:spPr>
          <a:xfrm>
            <a:off x="309615" y="998879"/>
            <a:ext cx="8640960" cy="457754"/>
          </a:xfrm>
          <a:prstGeom prst="rect">
            <a:avLst/>
          </a:prstGeom>
        </p:spPr>
        <p:txBody>
          <a:bodyPr wrap="square">
            <a:spAutoFit/>
          </a:bodyPr>
          <a:lstStyle/>
          <a:p>
            <a:pPr>
              <a:lnSpc>
                <a:spcPct val="150000"/>
              </a:lnSpc>
              <a:spcAft>
                <a:spcPts val="0"/>
              </a:spcAft>
            </a:pPr>
            <a:r>
              <a:rPr lang="es-ES" dirty="0">
                <a:latin typeface="Arial" panose="020B0604020202020204" pitchFamily="34" charset="0"/>
                <a:ea typeface="Times New Roman" panose="02020603050405020304" pitchFamily="18" charset="0"/>
              </a:rPr>
              <a:t> </a:t>
            </a:r>
            <a:endParaRPr lang="es-CO" sz="2000" dirty="0">
              <a:effectLst/>
              <a:latin typeface="Times New Roman" panose="02020603050405020304" pitchFamily="18" charset="0"/>
              <a:ea typeface="Times New Roman" panose="02020603050405020304" pitchFamily="18" charset="0"/>
            </a:endParaRPr>
          </a:p>
        </p:txBody>
      </p:sp>
      <p:sp>
        <p:nvSpPr>
          <p:cNvPr id="7" name="Rectángulo 6">
            <a:extLst>
              <a:ext uri="{FF2B5EF4-FFF2-40B4-BE49-F238E27FC236}">
                <a16:creationId xmlns:a16="http://schemas.microsoft.com/office/drawing/2014/main" id="{451B8E6E-270C-4EC2-A45D-8AC2151D493D}"/>
              </a:ext>
            </a:extLst>
          </p:cNvPr>
          <p:cNvSpPr/>
          <p:nvPr/>
        </p:nvSpPr>
        <p:spPr>
          <a:xfrm>
            <a:off x="395536" y="1331137"/>
            <a:ext cx="8555039" cy="3892412"/>
          </a:xfrm>
          <a:prstGeom prst="rect">
            <a:avLst/>
          </a:prstGeom>
        </p:spPr>
        <p:txBody>
          <a:bodyPr wrap="square">
            <a:spAutoFit/>
          </a:bodyPr>
          <a:lstStyle/>
          <a:p>
            <a:pPr>
              <a:lnSpc>
                <a:spcPct val="150000"/>
              </a:lnSpc>
              <a:spcAft>
                <a:spcPts val="0"/>
              </a:spcAft>
            </a:pPr>
            <a:r>
              <a:rPr lang="es-ES" sz="2800" dirty="0">
                <a:ea typeface="Times New Roman" panose="02020603050405020304" pitchFamily="18" charset="0"/>
              </a:rPr>
              <a:t>El punto indica el final de una oración y puede ser:</a:t>
            </a:r>
          </a:p>
          <a:p>
            <a:pPr>
              <a:lnSpc>
                <a:spcPct val="150000"/>
              </a:lnSpc>
              <a:spcAft>
                <a:spcPts val="0"/>
              </a:spcAft>
            </a:pPr>
            <a:endParaRPr lang="es-CO" sz="2800" dirty="0">
              <a:ea typeface="Times New Roman" panose="02020603050405020304" pitchFamily="18" charset="0"/>
            </a:endParaRPr>
          </a:p>
          <a:p>
            <a:pPr marL="342900" lvl="0" indent="-342900">
              <a:lnSpc>
                <a:spcPct val="150000"/>
              </a:lnSpc>
              <a:spcAft>
                <a:spcPts val="0"/>
              </a:spcAft>
              <a:buFont typeface="Wingdings" panose="05000000000000000000" pitchFamily="2" charset="2"/>
              <a:buChar char=""/>
              <a:tabLst>
                <a:tab pos="457200" algn="l"/>
              </a:tabLst>
            </a:pPr>
            <a:r>
              <a:rPr lang="es-ES" sz="2800" dirty="0">
                <a:solidFill>
                  <a:srgbClr val="0000FF"/>
                </a:solidFill>
                <a:ea typeface="Times New Roman" panose="02020603050405020304" pitchFamily="18" charset="0"/>
              </a:rPr>
              <a:t>Punto seguido: </a:t>
            </a:r>
            <a:r>
              <a:rPr lang="es-ES" sz="2800" dirty="0">
                <a:ea typeface="Times New Roman" panose="02020603050405020304" pitchFamily="18" charset="0"/>
              </a:rPr>
              <a:t>se emplea al final de una oración, cuando el texto continúa en el mismo párrafo.</a:t>
            </a:r>
            <a:endParaRPr lang="es-CO" sz="2800" dirty="0">
              <a:ea typeface="Times New Roman" panose="02020603050405020304" pitchFamily="18" charset="0"/>
            </a:endParaRPr>
          </a:p>
          <a:p>
            <a:pPr marL="342900" lvl="0" indent="-342900">
              <a:lnSpc>
                <a:spcPct val="150000"/>
              </a:lnSpc>
              <a:spcAft>
                <a:spcPts val="0"/>
              </a:spcAft>
              <a:buFont typeface="Wingdings" panose="05000000000000000000" pitchFamily="2" charset="2"/>
              <a:buChar char=""/>
              <a:tabLst>
                <a:tab pos="457200" algn="l"/>
              </a:tabLst>
            </a:pPr>
            <a:r>
              <a:rPr lang="es-ES" sz="2800" dirty="0">
                <a:solidFill>
                  <a:srgbClr val="0000FF"/>
                </a:solidFill>
                <a:ea typeface="Times New Roman" panose="02020603050405020304" pitchFamily="18" charset="0"/>
              </a:rPr>
              <a:t>Punto aparte: </a:t>
            </a:r>
            <a:r>
              <a:rPr lang="es-ES" sz="2800" dirty="0">
                <a:ea typeface="Times New Roman" panose="02020603050405020304" pitchFamily="18" charset="0"/>
              </a:rPr>
              <a:t>cuando termina el párrafo.</a:t>
            </a:r>
            <a:endParaRPr lang="es-CO" sz="2800" dirty="0">
              <a:ea typeface="Times New Roman" panose="02020603050405020304" pitchFamily="18" charset="0"/>
            </a:endParaRPr>
          </a:p>
          <a:p>
            <a:pPr marL="342900" lvl="0" indent="-342900">
              <a:lnSpc>
                <a:spcPct val="150000"/>
              </a:lnSpc>
              <a:spcAft>
                <a:spcPts val="0"/>
              </a:spcAft>
              <a:buFont typeface="Wingdings" panose="05000000000000000000" pitchFamily="2" charset="2"/>
              <a:buChar char=""/>
              <a:tabLst>
                <a:tab pos="457200" algn="l"/>
              </a:tabLst>
            </a:pPr>
            <a:r>
              <a:rPr lang="es-ES" sz="2800" dirty="0">
                <a:solidFill>
                  <a:srgbClr val="0000FF"/>
                </a:solidFill>
                <a:ea typeface="Times New Roman" panose="02020603050405020304" pitchFamily="18" charset="0"/>
              </a:rPr>
              <a:t>Punto final: </a:t>
            </a:r>
            <a:r>
              <a:rPr lang="es-ES" sz="2800" dirty="0">
                <a:ea typeface="Times New Roman" panose="02020603050405020304" pitchFamily="18" charset="0"/>
              </a:rPr>
              <a:t>cuando finaliza el texto.</a:t>
            </a:r>
            <a:endParaRPr lang="es-CO" sz="2800" dirty="0">
              <a:effectLst/>
              <a:ea typeface="Times New Roman" panose="02020603050405020304" pitchFamily="18" charset="0"/>
            </a:endParaRPr>
          </a:p>
        </p:txBody>
      </p:sp>
      <p:pic>
        <p:nvPicPr>
          <p:cNvPr id="12" name="0 Imagen" descr="Logo Mincultura PNG.png">
            <a:extLst>
              <a:ext uri="{FF2B5EF4-FFF2-40B4-BE49-F238E27FC236}">
                <a16:creationId xmlns:a16="http://schemas.microsoft.com/office/drawing/2014/main" id="{7D02B65A-FD85-432B-8008-D5582BC2CF9A}"/>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9421174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8901178"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8901178"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Signos ortográficos y gramaticales: Los dos puntos</a:t>
            </a:r>
            <a:endParaRPr lang="es-CO" sz="24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0" y="697008"/>
            <a:ext cx="8488560" cy="584775"/>
          </a:xfrm>
          <a:prstGeom prst="rect">
            <a:avLst/>
          </a:prstGeom>
        </p:spPr>
        <p:txBody>
          <a:bodyPr wrap="square">
            <a:spAutoFit/>
          </a:bodyPr>
          <a:lstStyle/>
          <a:p>
            <a:pPr marL="571500" indent="-457200">
              <a:buFont typeface="+mj-lt"/>
              <a:buAutoNum type="arabicPeriod"/>
            </a:pPr>
            <a:endParaRPr lang="es-CO" sz="3200" dirty="0"/>
          </a:p>
        </p:txBody>
      </p:sp>
      <p:sp>
        <p:nvSpPr>
          <p:cNvPr id="2" name="Rectángulo 1">
            <a:extLst>
              <a:ext uri="{FF2B5EF4-FFF2-40B4-BE49-F238E27FC236}">
                <a16:creationId xmlns:a16="http://schemas.microsoft.com/office/drawing/2014/main" id="{1B980680-B60A-4C14-97C7-74637B42B1C4}"/>
              </a:ext>
            </a:extLst>
          </p:cNvPr>
          <p:cNvSpPr/>
          <p:nvPr/>
        </p:nvSpPr>
        <p:spPr>
          <a:xfrm>
            <a:off x="223918" y="1264089"/>
            <a:ext cx="8778180" cy="461665"/>
          </a:xfrm>
          <a:prstGeom prst="rect">
            <a:avLst/>
          </a:prstGeom>
        </p:spPr>
        <p:txBody>
          <a:bodyPr wrap="square">
            <a:spAutoFit/>
          </a:bodyPr>
          <a:lstStyle/>
          <a:p>
            <a:pPr marL="514350" indent="-514350">
              <a:buFont typeface="+mj-lt"/>
              <a:buAutoNum type="arabicPeriod"/>
            </a:pPr>
            <a:endParaRPr lang="es-CO" sz="2400" i="1" dirty="0">
              <a:solidFill>
                <a:srgbClr val="000000"/>
              </a:solidFill>
              <a:effectLst>
                <a:outerShdw blurRad="38100" dist="38100" dir="2700000" algn="tl">
                  <a:srgbClr val="000000">
                    <a:alpha val="43137"/>
                  </a:srgbClr>
                </a:outerShdw>
              </a:effectLst>
            </a:endParaRPr>
          </a:p>
        </p:txBody>
      </p:sp>
      <p:sp>
        <p:nvSpPr>
          <p:cNvPr id="6" name="Rectángulo 5">
            <a:extLst>
              <a:ext uri="{FF2B5EF4-FFF2-40B4-BE49-F238E27FC236}">
                <a16:creationId xmlns:a16="http://schemas.microsoft.com/office/drawing/2014/main" id="{B3402C83-B1C7-4B0D-ACDB-4D7495807D25}"/>
              </a:ext>
            </a:extLst>
          </p:cNvPr>
          <p:cNvSpPr/>
          <p:nvPr/>
        </p:nvSpPr>
        <p:spPr>
          <a:xfrm>
            <a:off x="188716" y="697008"/>
            <a:ext cx="8860196" cy="457754"/>
          </a:xfrm>
          <a:prstGeom prst="rect">
            <a:avLst/>
          </a:prstGeom>
        </p:spPr>
        <p:txBody>
          <a:bodyPr wrap="square">
            <a:spAutoFit/>
          </a:bodyPr>
          <a:lstStyle/>
          <a:p>
            <a:pPr>
              <a:lnSpc>
                <a:spcPct val="150000"/>
              </a:lnSpc>
              <a:spcAft>
                <a:spcPts val="0"/>
              </a:spcAft>
            </a:pPr>
            <a:r>
              <a:rPr lang="es-ES" dirty="0">
                <a:latin typeface="Arial" panose="020B0604020202020204" pitchFamily="34" charset="0"/>
                <a:ea typeface="Times New Roman" panose="02020603050405020304" pitchFamily="18" charset="0"/>
              </a:rPr>
              <a:t> </a:t>
            </a:r>
            <a:endParaRPr lang="es-CO" sz="2000" dirty="0">
              <a:effectLst/>
              <a:latin typeface="Times New Roman" panose="02020603050405020304" pitchFamily="18" charset="0"/>
              <a:ea typeface="Times New Roman" panose="02020603050405020304" pitchFamily="18" charset="0"/>
            </a:endParaRPr>
          </a:p>
        </p:txBody>
      </p:sp>
      <p:sp>
        <p:nvSpPr>
          <p:cNvPr id="4" name="Rectángulo 3">
            <a:extLst>
              <a:ext uri="{FF2B5EF4-FFF2-40B4-BE49-F238E27FC236}">
                <a16:creationId xmlns:a16="http://schemas.microsoft.com/office/drawing/2014/main" id="{04B78D08-56CC-48AF-AF6B-DF327DEEA95D}"/>
              </a:ext>
            </a:extLst>
          </p:cNvPr>
          <p:cNvSpPr/>
          <p:nvPr/>
        </p:nvSpPr>
        <p:spPr>
          <a:xfrm>
            <a:off x="309615" y="998879"/>
            <a:ext cx="8640960" cy="457754"/>
          </a:xfrm>
          <a:prstGeom prst="rect">
            <a:avLst/>
          </a:prstGeom>
        </p:spPr>
        <p:txBody>
          <a:bodyPr wrap="square">
            <a:spAutoFit/>
          </a:bodyPr>
          <a:lstStyle/>
          <a:p>
            <a:pPr>
              <a:lnSpc>
                <a:spcPct val="150000"/>
              </a:lnSpc>
              <a:spcAft>
                <a:spcPts val="0"/>
              </a:spcAft>
            </a:pPr>
            <a:r>
              <a:rPr lang="es-ES" dirty="0">
                <a:latin typeface="Arial" panose="020B0604020202020204" pitchFamily="34" charset="0"/>
                <a:ea typeface="Times New Roman" panose="02020603050405020304" pitchFamily="18" charset="0"/>
              </a:rPr>
              <a:t> </a:t>
            </a:r>
            <a:endParaRPr lang="es-CO" sz="2000" dirty="0">
              <a:effectLst/>
              <a:latin typeface="Times New Roman" panose="02020603050405020304" pitchFamily="18" charset="0"/>
              <a:ea typeface="Times New Roman" panose="02020603050405020304" pitchFamily="18" charset="0"/>
            </a:endParaRPr>
          </a:p>
        </p:txBody>
      </p:sp>
      <p:sp>
        <p:nvSpPr>
          <p:cNvPr id="8" name="Rectángulo 7">
            <a:extLst>
              <a:ext uri="{FF2B5EF4-FFF2-40B4-BE49-F238E27FC236}">
                <a16:creationId xmlns:a16="http://schemas.microsoft.com/office/drawing/2014/main" id="{4695FBF3-2366-4B16-8A1F-6CB6C760F8A3}"/>
              </a:ext>
            </a:extLst>
          </p:cNvPr>
          <p:cNvSpPr/>
          <p:nvPr/>
        </p:nvSpPr>
        <p:spPr>
          <a:xfrm>
            <a:off x="403919" y="907477"/>
            <a:ext cx="8546655" cy="5137240"/>
          </a:xfrm>
          <a:prstGeom prst="rect">
            <a:avLst/>
          </a:prstGeom>
        </p:spPr>
        <p:txBody>
          <a:bodyPr wrap="square">
            <a:spAutoFit/>
          </a:bodyPr>
          <a:lstStyle/>
          <a:p>
            <a:pPr>
              <a:lnSpc>
                <a:spcPct val="150000"/>
              </a:lnSpc>
              <a:spcAft>
                <a:spcPts val="0"/>
              </a:spcAft>
            </a:pPr>
            <a:r>
              <a:rPr lang="es-ES" sz="2400" dirty="0">
                <a:ea typeface="Times New Roman" panose="02020603050405020304" pitchFamily="18" charset="0"/>
              </a:rPr>
              <a:t>Los dos puntos se emplean:</a:t>
            </a:r>
            <a:endParaRPr lang="es-CO" sz="2400" dirty="0">
              <a:ea typeface="Times New Roman" panose="02020603050405020304" pitchFamily="18" charset="0"/>
            </a:endParaRPr>
          </a:p>
          <a:p>
            <a:pPr marL="342900" lvl="0" indent="-342900">
              <a:lnSpc>
                <a:spcPct val="150000"/>
              </a:lnSpc>
              <a:spcAft>
                <a:spcPts val="0"/>
              </a:spcAft>
              <a:buFont typeface="Wingdings" panose="05000000000000000000" pitchFamily="2" charset="2"/>
              <a:buChar char=""/>
              <a:tabLst>
                <a:tab pos="457200" algn="l"/>
              </a:tabLst>
            </a:pPr>
            <a:r>
              <a:rPr lang="es-ES" sz="2400" dirty="0">
                <a:solidFill>
                  <a:srgbClr val="0000FF"/>
                </a:solidFill>
                <a:ea typeface="Times New Roman" panose="02020603050405020304" pitchFamily="18" charset="0"/>
              </a:rPr>
              <a:t>Después del encabezamiento de cartas y otros documentos</a:t>
            </a:r>
            <a:r>
              <a:rPr lang="es-ES" sz="2400" dirty="0">
                <a:solidFill>
                  <a:srgbClr val="000080"/>
                </a:solidFill>
                <a:ea typeface="Times New Roman" panose="02020603050405020304" pitchFamily="18" charset="0"/>
              </a:rPr>
              <a:t>:</a:t>
            </a:r>
            <a:r>
              <a:rPr lang="es-ES" sz="2400" dirty="0">
                <a:ea typeface="Times New Roman" panose="02020603050405020304" pitchFamily="18" charset="0"/>
              </a:rPr>
              <a:t> Querido Mario:</a:t>
            </a:r>
            <a:endParaRPr lang="es-CO" sz="2400" dirty="0">
              <a:ea typeface="Times New Roman" panose="02020603050405020304" pitchFamily="18" charset="0"/>
            </a:endParaRPr>
          </a:p>
          <a:p>
            <a:pPr marL="342900" lvl="0" indent="-342900">
              <a:lnSpc>
                <a:spcPct val="150000"/>
              </a:lnSpc>
              <a:spcAft>
                <a:spcPts val="0"/>
              </a:spcAft>
              <a:buFont typeface="Wingdings" panose="05000000000000000000" pitchFamily="2" charset="2"/>
              <a:buChar char=""/>
              <a:tabLst>
                <a:tab pos="457200" algn="l"/>
              </a:tabLst>
            </a:pPr>
            <a:r>
              <a:rPr lang="es-ES" sz="2400" dirty="0">
                <a:solidFill>
                  <a:srgbClr val="0000FF"/>
                </a:solidFill>
                <a:ea typeface="Times New Roman" panose="02020603050405020304" pitchFamily="18" charset="0"/>
              </a:rPr>
              <a:t>Antes de la enumeraciones, explicaciones o ejemplos, cuando no se utiliza conector</a:t>
            </a:r>
            <a:r>
              <a:rPr lang="es-ES" sz="2400" dirty="0">
                <a:solidFill>
                  <a:srgbClr val="000080"/>
                </a:solidFill>
                <a:ea typeface="Times New Roman" panose="02020603050405020304" pitchFamily="18" charset="0"/>
              </a:rPr>
              <a:t>:</a:t>
            </a:r>
            <a:r>
              <a:rPr lang="es-ES" sz="2400" dirty="0">
                <a:ea typeface="Times New Roman" panose="02020603050405020304" pitchFamily="18" charset="0"/>
              </a:rPr>
              <a:t> Analizaremos algunos textos expositivos: noticias, reseñas y resúmenes.</a:t>
            </a:r>
            <a:endParaRPr lang="es-CO" sz="2400" dirty="0">
              <a:ea typeface="Times New Roman" panose="02020603050405020304" pitchFamily="18" charset="0"/>
            </a:endParaRPr>
          </a:p>
          <a:p>
            <a:pPr marL="342900" lvl="0" indent="-342900">
              <a:lnSpc>
                <a:spcPct val="150000"/>
              </a:lnSpc>
              <a:spcAft>
                <a:spcPts val="0"/>
              </a:spcAft>
              <a:buFont typeface="Wingdings" panose="05000000000000000000" pitchFamily="2" charset="2"/>
              <a:buChar char=""/>
              <a:tabLst>
                <a:tab pos="457200" algn="l"/>
              </a:tabLst>
            </a:pPr>
            <a:r>
              <a:rPr lang="es-ES" sz="2400" dirty="0">
                <a:solidFill>
                  <a:srgbClr val="0000FF"/>
                </a:solidFill>
                <a:ea typeface="Times New Roman" panose="02020603050405020304" pitchFamily="18" charset="0"/>
              </a:rPr>
              <a:t>Antes de las citas textuales:</a:t>
            </a:r>
            <a:r>
              <a:rPr lang="es-ES" sz="2400" dirty="0">
                <a:ea typeface="Times New Roman" panose="02020603050405020304" pitchFamily="18" charset="0"/>
              </a:rPr>
              <a:t> Ella dijo: “No podemos seguir así, Fernando”.</a:t>
            </a:r>
          </a:p>
          <a:p>
            <a:pPr algn="r">
              <a:lnSpc>
                <a:spcPct val="150000"/>
              </a:lnSpc>
              <a:tabLst>
                <a:tab pos="457200" algn="l"/>
              </a:tabLst>
            </a:pPr>
            <a:r>
              <a:rPr lang="es-ES" sz="1400" dirty="0"/>
              <a:t>Adaptado de Martín Vivaldi, Gonzalo.</a:t>
            </a:r>
            <a:r>
              <a:rPr lang="es-ES" sz="1400" i="1" dirty="0"/>
              <a:t> Curso de redacción. Teoría y práctica de la composición y del estilo.</a:t>
            </a:r>
            <a:r>
              <a:rPr lang="es-ES" sz="1400" dirty="0"/>
              <a:t> Paraninfo-Thomson </a:t>
            </a:r>
            <a:r>
              <a:rPr lang="es-ES" sz="1400" dirty="0" err="1"/>
              <a:t>Learning</a:t>
            </a:r>
            <a:r>
              <a:rPr lang="es-ES" sz="1400" dirty="0"/>
              <a:t>, Madrid, 2000, pp. 7-16.</a:t>
            </a:r>
            <a:endParaRPr lang="es-CO" sz="1400" dirty="0"/>
          </a:p>
        </p:txBody>
      </p:sp>
      <p:pic>
        <p:nvPicPr>
          <p:cNvPr id="12" name="0 Imagen" descr="Logo Mincultura PNG.png">
            <a:extLst>
              <a:ext uri="{FF2B5EF4-FFF2-40B4-BE49-F238E27FC236}">
                <a16:creationId xmlns:a16="http://schemas.microsoft.com/office/drawing/2014/main" id="{3B258146-351B-4FCC-B302-B5269CE0C364}"/>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26336753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8901178"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8901178"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Uso de las mayúsculas</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0" y="697008"/>
            <a:ext cx="8488560" cy="584775"/>
          </a:xfrm>
          <a:prstGeom prst="rect">
            <a:avLst/>
          </a:prstGeom>
        </p:spPr>
        <p:txBody>
          <a:bodyPr wrap="square">
            <a:spAutoFit/>
          </a:bodyPr>
          <a:lstStyle/>
          <a:p>
            <a:pPr marL="571500" indent="-457200">
              <a:buFont typeface="+mj-lt"/>
              <a:buAutoNum type="arabicPeriod"/>
            </a:pPr>
            <a:endParaRPr lang="es-CO" sz="3200" dirty="0"/>
          </a:p>
        </p:txBody>
      </p:sp>
      <p:sp>
        <p:nvSpPr>
          <p:cNvPr id="2" name="Rectángulo 1"/>
          <p:cNvSpPr/>
          <p:nvPr/>
        </p:nvSpPr>
        <p:spPr>
          <a:xfrm>
            <a:off x="168209" y="610780"/>
            <a:ext cx="8640960" cy="5632311"/>
          </a:xfrm>
          <a:prstGeom prst="rect">
            <a:avLst/>
          </a:prstGeom>
        </p:spPr>
        <p:txBody>
          <a:bodyPr wrap="square">
            <a:spAutoFit/>
          </a:bodyPr>
          <a:lstStyle/>
          <a:p>
            <a:pPr fontAlgn="base"/>
            <a:r>
              <a:rPr lang="es-CO" sz="2000" dirty="0"/>
              <a:t>Se escriben con letra mayúscula inicial:</a:t>
            </a:r>
          </a:p>
          <a:p>
            <a:pPr marL="342900" indent="-342900" fontAlgn="base">
              <a:buFont typeface="+mj-lt"/>
              <a:buAutoNum type="arabicPeriod"/>
            </a:pPr>
            <a:r>
              <a:rPr lang="es-CO" sz="1600" dirty="0">
                <a:effectLst>
                  <a:outerShdw blurRad="38100" dist="38100" dir="2700000" algn="tl">
                    <a:srgbClr val="000000">
                      <a:alpha val="43137"/>
                    </a:srgbClr>
                  </a:outerShdw>
                </a:effectLst>
              </a:rPr>
              <a:t>Los nombres de leyes, decretos y otros textos legales cuando se escriben completos</a:t>
            </a:r>
            <a:r>
              <a:rPr lang="es-CO" sz="1600" dirty="0"/>
              <a:t>. Ejemplos: </a:t>
            </a:r>
            <a:r>
              <a:rPr lang="es-CO" sz="1600" i="1" dirty="0"/>
              <a:t>Ley 1420, Decreto 127/1995, Circular 1050/1998</a:t>
            </a:r>
            <a:r>
              <a:rPr lang="es-CO" sz="1600" dirty="0"/>
              <a:t>.</a:t>
            </a:r>
          </a:p>
          <a:p>
            <a:pPr marL="342900" indent="-342900" fontAlgn="base">
              <a:buFont typeface="+mj-lt"/>
              <a:buAutoNum type="arabicPeriod"/>
            </a:pPr>
            <a:r>
              <a:rPr lang="es-CO" sz="1600" dirty="0"/>
              <a:t>También los de </a:t>
            </a:r>
            <a:r>
              <a:rPr lang="es-CO" sz="1600" dirty="0">
                <a:effectLst>
                  <a:outerShdw blurRad="38100" dist="38100" dir="2700000" algn="tl">
                    <a:srgbClr val="000000">
                      <a:alpha val="43137"/>
                    </a:srgbClr>
                  </a:outerShdw>
                </a:effectLst>
              </a:rPr>
              <a:t>las disposiciones incluidas </a:t>
            </a:r>
            <a:r>
              <a:rPr lang="es-CO" sz="1600" dirty="0"/>
              <a:t>en ellos y los de las partes en que éstas se dividen, pero sólo la inicial de la primera palabra. Ejemplos: </a:t>
            </a:r>
            <a:r>
              <a:rPr lang="es-CO" sz="1600" i="1" dirty="0"/>
              <a:t>Disposición transitoria, Exposición de motivos.</a:t>
            </a:r>
            <a:endParaRPr lang="es-CO" sz="1600" dirty="0"/>
          </a:p>
          <a:p>
            <a:pPr fontAlgn="base"/>
            <a:r>
              <a:rPr lang="es-CO" sz="1600" dirty="0"/>
              <a:t>            </a:t>
            </a:r>
          </a:p>
          <a:p>
            <a:pPr algn="ctr" fontAlgn="base"/>
            <a:r>
              <a:rPr lang="es-CO" i="1" dirty="0"/>
              <a:t>Sin embargo, las palabras ley, tratado, etc., irán en minúscula cuando no formen parte de una norma determinada. Ejemplo: Conforme lo establece la citada ley.</a:t>
            </a:r>
          </a:p>
          <a:p>
            <a:pPr algn="ctr" fontAlgn="base"/>
            <a:endParaRPr lang="es-CO" i="1" dirty="0"/>
          </a:p>
          <a:p>
            <a:pPr fontAlgn="base"/>
            <a:r>
              <a:rPr lang="es-CO" sz="1600" b="1" dirty="0"/>
              <a:t>3.    </a:t>
            </a:r>
            <a:r>
              <a:rPr lang="es-CO" sz="1600" dirty="0">
                <a:effectLst>
                  <a:outerShdw blurRad="38100" dist="38100" dir="2700000" algn="tl">
                    <a:srgbClr val="000000">
                      <a:alpha val="43137"/>
                    </a:srgbClr>
                  </a:outerShdw>
                </a:effectLst>
              </a:rPr>
              <a:t>Los sustantivos y adjetivos que forman el nombre de instituciones, organismos, cuerpos o empresas</a:t>
            </a:r>
            <a:r>
              <a:rPr lang="es-CO" sz="1600" dirty="0"/>
              <a:t>, por ejemplo </a:t>
            </a:r>
            <a:r>
              <a:rPr lang="es-CO" sz="1600" i="1" dirty="0"/>
              <a:t>la Biblioteca Nacional,</a:t>
            </a:r>
            <a:r>
              <a:rPr lang="es-CO" sz="1600" dirty="0"/>
              <a:t> </a:t>
            </a:r>
            <a:r>
              <a:rPr lang="es-CO" sz="1600" b="1" dirty="0"/>
              <a:t>y los nombres propios de los tribunales</a:t>
            </a:r>
            <a:r>
              <a:rPr lang="es-CO" sz="1600" dirty="0"/>
              <a:t>, como </a:t>
            </a:r>
            <a:r>
              <a:rPr lang="es-CO" sz="1600" i="1" dirty="0"/>
              <a:t>la Corte Suprema de Justicia, el Tribunal Supremo, la Cámara Nacional de Casación Penal.</a:t>
            </a:r>
            <a:endParaRPr lang="es-CO" sz="1600" dirty="0"/>
          </a:p>
          <a:p>
            <a:pPr fontAlgn="base"/>
            <a:r>
              <a:rPr lang="es-CO" sz="1600" dirty="0"/>
              <a:t>4.    </a:t>
            </a:r>
            <a:r>
              <a:rPr lang="es-CO" sz="1600" dirty="0">
                <a:effectLst>
                  <a:outerShdw blurRad="38100" dist="38100" dir="2700000" algn="tl">
                    <a:srgbClr val="000000">
                      <a:alpha val="43137"/>
                    </a:srgbClr>
                  </a:outerShdw>
                </a:effectLst>
              </a:rPr>
              <a:t>La primera palabra del título</a:t>
            </a:r>
            <a:r>
              <a:rPr lang="es-CO" sz="1600" dirty="0"/>
              <a:t> de cualquier libro, película, cuadro, obra de teatro, etc. También los nombres de los personajes de ficción. Ejemplos: </a:t>
            </a:r>
            <a:r>
              <a:rPr lang="es-CO" sz="1600" i="1" dirty="0"/>
              <a:t>Cien años de soledad, Ladrones de bicicletas, Caperucita Roja.</a:t>
            </a:r>
            <a:endParaRPr lang="es-CO" sz="1600" dirty="0"/>
          </a:p>
          <a:p>
            <a:pPr fontAlgn="base"/>
            <a:r>
              <a:rPr lang="es-CO" sz="1600" dirty="0"/>
              <a:t>5.     En cambio, en las </a:t>
            </a:r>
            <a:r>
              <a:rPr lang="es-CO" sz="1600" dirty="0">
                <a:effectLst>
                  <a:outerShdw blurRad="38100" dist="38100" dir="2700000" algn="tl">
                    <a:srgbClr val="000000">
                      <a:alpha val="43137"/>
                    </a:srgbClr>
                  </a:outerShdw>
                </a:effectLst>
              </a:rPr>
              <a:t>publicaciones periódicas y colecciones </a:t>
            </a:r>
            <a:r>
              <a:rPr lang="es-CO" sz="1600" dirty="0"/>
              <a:t>se escriben con mayúscula </a:t>
            </a:r>
            <a:r>
              <a:rPr lang="es-CO" sz="1600" dirty="0">
                <a:effectLst>
                  <a:outerShdw blurRad="38100" dist="38100" dir="2700000" algn="tl">
                    <a:srgbClr val="000000">
                      <a:alpha val="43137"/>
                    </a:srgbClr>
                  </a:outerShdw>
                </a:effectLst>
              </a:rPr>
              <a:t>todos los sustantivos y adjetivos que componen el título</a:t>
            </a:r>
            <a:r>
              <a:rPr lang="es-CO" sz="1600" dirty="0"/>
              <a:t>, como </a:t>
            </a:r>
            <a:r>
              <a:rPr lang="es-CO" sz="1600" i="1" dirty="0"/>
              <a:t>La Ley, Revista de Derecho Procesal</a:t>
            </a:r>
            <a:r>
              <a:rPr lang="es-CO" sz="1600" dirty="0"/>
              <a:t>.</a:t>
            </a:r>
          </a:p>
          <a:p>
            <a:pPr fontAlgn="base"/>
            <a:r>
              <a:rPr lang="es-CO" sz="1600" dirty="0"/>
              <a:t>6.     Los </a:t>
            </a:r>
            <a:r>
              <a:rPr lang="es-CO" sz="1600" dirty="0">
                <a:effectLst>
                  <a:outerShdw blurRad="38100" dist="38100" dir="2700000" algn="tl">
                    <a:srgbClr val="000000">
                      <a:alpha val="43137"/>
                    </a:srgbClr>
                  </a:outerShdw>
                </a:effectLst>
              </a:rPr>
              <a:t>nombres de las disciplinas académicas</a:t>
            </a:r>
            <a:r>
              <a:rPr lang="es-CO" sz="1600" dirty="0"/>
              <a:t>, pero no las ciencias como nombres genéricos. Ejemplos:</a:t>
            </a:r>
          </a:p>
          <a:p>
            <a:pPr fontAlgn="base"/>
            <a:r>
              <a:rPr lang="es-CO" sz="1600" i="1" dirty="0"/>
              <a:t>             Se doctoró en Derecho Ambiental.</a:t>
            </a:r>
            <a:endParaRPr lang="es-CO" sz="1600" dirty="0"/>
          </a:p>
          <a:p>
            <a:pPr fontAlgn="base"/>
            <a:r>
              <a:rPr lang="es-CO" sz="1600" i="1" dirty="0"/>
              <a:t>             Le gusta el derecho ambiental.</a:t>
            </a:r>
            <a:endParaRPr lang="es-CO" sz="1600" dirty="0"/>
          </a:p>
          <a:p>
            <a:pPr algn="r" fontAlgn="base"/>
            <a:r>
              <a:rPr lang="es-CO" sz="1200" dirty="0"/>
              <a:t>Tomado de </a:t>
            </a:r>
            <a:r>
              <a:rPr lang="es-CO" sz="1200" dirty="0">
                <a:hlinkClick r:id="rId4"/>
              </a:rPr>
              <a:t>https://www.cij.gov.ar/nota-13197-Claves--el-uso-de-may-sculas-con-nombres-propios.html</a:t>
            </a:r>
            <a:r>
              <a:rPr lang="es-CO" sz="1200" dirty="0"/>
              <a:t> </a:t>
            </a:r>
          </a:p>
        </p:txBody>
      </p:sp>
      <p:pic>
        <p:nvPicPr>
          <p:cNvPr id="9" name="0 Imagen" descr="Logo Mincultura PNG.png">
            <a:extLst>
              <a:ext uri="{FF2B5EF4-FFF2-40B4-BE49-F238E27FC236}">
                <a16:creationId xmlns:a16="http://schemas.microsoft.com/office/drawing/2014/main" id="{93CB6049-A9C5-4295-8F4C-A9E3E177A952}"/>
              </a:ext>
            </a:extLst>
          </p:cNvPr>
          <p:cNvPicPr/>
          <p:nvPr/>
        </p:nvPicPr>
        <p:blipFill>
          <a:blip r:embed="rId5"/>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5510482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8901178"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8901178"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Fuentes de consulta sobre dudas idiomáticas</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0" y="697008"/>
            <a:ext cx="8488560" cy="584775"/>
          </a:xfrm>
          <a:prstGeom prst="rect">
            <a:avLst/>
          </a:prstGeom>
        </p:spPr>
        <p:txBody>
          <a:bodyPr wrap="square">
            <a:spAutoFit/>
          </a:bodyPr>
          <a:lstStyle/>
          <a:p>
            <a:pPr marL="571500" indent="-457200">
              <a:buFont typeface="+mj-lt"/>
              <a:buAutoNum type="arabicPeriod"/>
            </a:pPr>
            <a:endParaRPr lang="es-CO" sz="3200" dirty="0"/>
          </a:p>
        </p:txBody>
      </p:sp>
      <p:sp>
        <p:nvSpPr>
          <p:cNvPr id="2" name="Rectángulo 1"/>
          <p:cNvSpPr/>
          <p:nvPr/>
        </p:nvSpPr>
        <p:spPr>
          <a:xfrm>
            <a:off x="175320" y="836712"/>
            <a:ext cx="8640960" cy="4832092"/>
          </a:xfrm>
          <a:prstGeom prst="rect">
            <a:avLst/>
          </a:prstGeom>
        </p:spPr>
        <p:txBody>
          <a:bodyPr wrap="square">
            <a:spAutoFit/>
          </a:bodyPr>
          <a:lstStyle/>
          <a:p>
            <a:pPr algn="ctr"/>
            <a:r>
              <a:rPr lang="es-CO" sz="2800" dirty="0"/>
              <a:t>Fundación del español urgente</a:t>
            </a:r>
          </a:p>
          <a:p>
            <a:pPr algn="ctr"/>
            <a:r>
              <a:rPr lang="es-CO" sz="2800" dirty="0">
                <a:hlinkClick r:id="rId4"/>
              </a:rPr>
              <a:t>https://www.fundeu.es/categorias/</a:t>
            </a:r>
            <a:endParaRPr lang="es-CO" sz="2800" dirty="0"/>
          </a:p>
          <a:p>
            <a:endParaRPr lang="es-CO" sz="2800" dirty="0"/>
          </a:p>
          <a:p>
            <a:pPr algn="ctr"/>
            <a:r>
              <a:rPr lang="es-CO" sz="2800" dirty="0"/>
              <a:t>Ejemplo: </a:t>
            </a:r>
            <a:r>
              <a:rPr lang="es-CO" sz="2800" i="1" dirty="0">
                <a:effectLst>
                  <a:outerShdw blurRad="38100" dist="38100" dir="2700000" algn="tl">
                    <a:srgbClr val="000000">
                      <a:alpha val="43137"/>
                    </a:srgbClr>
                  </a:outerShdw>
                </a:effectLst>
              </a:rPr>
              <a:t>Concordancias</a:t>
            </a:r>
          </a:p>
          <a:p>
            <a:endParaRPr lang="es-CO" sz="2800" dirty="0"/>
          </a:p>
          <a:p>
            <a:r>
              <a:rPr lang="es-CO" sz="2800" dirty="0">
                <a:hlinkClick r:id="rId5"/>
              </a:rPr>
              <a:t>https://www.fundeu.es/dudas/tipo-de-duda/concordancias/</a:t>
            </a:r>
            <a:r>
              <a:rPr lang="es-CO" sz="2800" dirty="0"/>
              <a:t> </a:t>
            </a:r>
          </a:p>
          <a:p>
            <a:endParaRPr lang="es-CO" sz="2800" dirty="0"/>
          </a:p>
          <a:p>
            <a:r>
              <a:rPr lang="es-CO" sz="2800" dirty="0">
                <a:hlinkClick r:id="rId6"/>
              </a:rPr>
              <a:t>https://www.fundeu.es/recomendacion/igual-de-en-comparaciones-mejor-que-iguales-de/</a:t>
            </a:r>
            <a:endParaRPr lang="es-CO" sz="2800" dirty="0"/>
          </a:p>
          <a:p>
            <a:endParaRPr lang="es-CO" sz="2800" dirty="0"/>
          </a:p>
        </p:txBody>
      </p:sp>
      <p:pic>
        <p:nvPicPr>
          <p:cNvPr id="9" name="0 Imagen" descr="Logo Mincultura PNG.png">
            <a:extLst>
              <a:ext uri="{FF2B5EF4-FFF2-40B4-BE49-F238E27FC236}">
                <a16:creationId xmlns:a16="http://schemas.microsoft.com/office/drawing/2014/main" id="{B6FA1CCA-9657-40AB-A426-040E570640A0}"/>
              </a:ext>
            </a:extLst>
          </p:cNvPr>
          <p:cNvPicPr/>
          <p:nvPr/>
        </p:nvPicPr>
        <p:blipFill>
          <a:blip r:embed="rId7"/>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21510051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8901178"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8901178"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Diccionario panhispánico de dudas</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0" y="697008"/>
            <a:ext cx="8488560" cy="584775"/>
          </a:xfrm>
          <a:prstGeom prst="rect">
            <a:avLst/>
          </a:prstGeom>
        </p:spPr>
        <p:txBody>
          <a:bodyPr wrap="square">
            <a:spAutoFit/>
          </a:bodyPr>
          <a:lstStyle/>
          <a:p>
            <a:pPr marL="571500" indent="-457200">
              <a:buFont typeface="+mj-lt"/>
              <a:buAutoNum type="arabicPeriod"/>
            </a:pPr>
            <a:endParaRPr lang="es-CO" sz="3200" dirty="0"/>
          </a:p>
        </p:txBody>
      </p:sp>
      <p:sp>
        <p:nvSpPr>
          <p:cNvPr id="2" name="Rectángulo 1"/>
          <p:cNvSpPr/>
          <p:nvPr/>
        </p:nvSpPr>
        <p:spPr>
          <a:xfrm>
            <a:off x="175320" y="836712"/>
            <a:ext cx="8640960" cy="1815882"/>
          </a:xfrm>
          <a:prstGeom prst="rect">
            <a:avLst/>
          </a:prstGeom>
        </p:spPr>
        <p:txBody>
          <a:bodyPr wrap="square">
            <a:spAutoFit/>
          </a:bodyPr>
          <a:lstStyle/>
          <a:p>
            <a:endParaRPr lang="es-CO" sz="2800" dirty="0"/>
          </a:p>
          <a:p>
            <a:endParaRPr lang="es-CO" sz="2800" dirty="0"/>
          </a:p>
          <a:p>
            <a:endParaRPr lang="es-CO" sz="2800" dirty="0"/>
          </a:p>
          <a:p>
            <a:endParaRPr lang="es-CO" sz="2800" dirty="0"/>
          </a:p>
        </p:txBody>
      </p:sp>
      <p:pic>
        <p:nvPicPr>
          <p:cNvPr id="4" name="Imagen 3">
            <a:hlinkClick r:id="rId4" action="ppaction://hlinkfile"/>
            <a:extLst>
              <a:ext uri="{FF2B5EF4-FFF2-40B4-BE49-F238E27FC236}">
                <a16:creationId xmlns:a16="http://schemas.microsoft.com/office/drawing/2014/main" id="{F303CDAD-6F51-43C1-BAD2-352883262A9B}"/>
              </a:ext>
            </a:extLst>
          </p:cNvPr>
          <p:cNvPicPr>
            <a:picLocks noChangeAspect="1"/>
          </p:cNvPicPr>
          <p:nvPr/>
        </p:nvPicPr>
        <p:blipFill>
          <a:blip r:embed="rId5"/>
          <a:stretch>
            <a:fillRect/>
          </a:stretch>
        </p:blipFill>
        <p:spPr>
          <a:xfrm>
            <a:off x="175320" y="1517617"/>
            <a:ext cx="3655673" cy="4555532"/>
          </a:xfrm>
          <a:prstGeom prst="rect">
            <a:avLst/>
          </a:prstGeom>
        </p:spPr>
      </p:pic>
      <p:sp>
        <p:nvSpPr>
          <p:cNvPr id="7" name="Rectángulo 6">
            <a:extLst>
              <a:ext uri="{FF2B5EF4-FFF2-40B4-BE49-F238E27FC236}">
                <a16:creationId xmlns:a16="http://schemas.microsoft.com/office/drawing/2014/main" id="{84F40FD9-6AF4-48B5-8581-58D9FAC3BB1A}"/>
              </a:ext>
            </a:extLst>
          </p:cNvPr>
          <p:cNvSpPr/>
          <p:nvPr/>
        </p:nvSpPr>
        <p:spPr>
          <a:xfrm>
            <a:off x="4543719" y="1868968"/>
            <a:ext cx="4572000" cy="923330"/>
          </a:xfrm>
          <a:prstGeom prst="rect">
            <a:avLst/>
          </a:prstGeom>
        </p:spPr>
        <p:txBody>
          <a:bodyPr>
            <a:spAutoFit/>
          </a:bodyPr>
          <a:lstStyle/>
          <a:p>
            <a:r>
              <a:rPr lang="es-CO" dirty="0">
                <a:hlinkClick r:id="rId6"/>
              </a:rPr>
              <a:t>http://www.rae.es/ayuda/diccionario-panhispanico-de-dudas#orientaciones</a:t>
            </a:r>
            <a:endParaRPr lang="es-CO" dirty="0"/>
          </a:p>
          <a:p>
            <a:endParaRPr lang="es-CO" dirty="0"/>
          </a:p>
        </p:txBody>
      </p:sp>
      <p:sp>
        <p:nvSpPr>
          <p:cNvPr id="8" name="Rectángulo 7">
            <a:extLst>
              <a:ext uri="{FF2B5EF4-FFF2-40B4-BE49-F238E27FC236}">
                <a16:creationId xmlns:a16="http://schemas.microsoft.com/office/drawing/2014/main" id="{91FF7888-1D7E-42DA-8D67-28BE528E60C2}"/>
              </a:ext>
            </a:extLst>
          </p:cNvPr>
          <p:cNvSpPr/>
          <p:nvPr/>
        </p:nvSpPr>
        <p:spPr>
          <a:xfrm>
            <a:off x="1816862" y="686602"/>
            <a:ext cx="5955476" cy="461665"/>
          </a:xfrm>
          <a:prstGeom prst="rect">
            <a:avLst/>
          </a:prstGeom>
        </p:spPr>
        <p:txBody>
          <a:bodyPr wrap="none">
            <a:spAutoFit/>
          </a:bodyPr>
          <a:lstStyle/>
          <a:p>
            <a:r>
              <a:rPr lang="es-CO" sz="2400" dirty="0">
                <a:hlinkClick r:id="rId7"/>
              </a:rPr>
              <a:t>http://www.rae.es/recursos/diccionarios/dpd</a:t>
            </a:r>
            <a:r>
              <a:rPr lang="es-CO" sz="2400" dirty="0"/>
              <a:t> </a:t>
            </a:r>
          </a:p>
        </p:txBody>
      </p:sp>
      <p:pic>
        <p:nvPicPr>
          <p:cNvPr id="9" name="Imagen 8">
            <a:extLst>
              <a:ext uri="{FF2B5EF4-FFF2-40B4-BE49-F238E27FC236}">
                <a16:creationId xmlns:a16="http://schemas.microsoft.com/office/drawing/2014/main" id="{C11454C2-F308-4038-8F62-9EE6794E8858}"/>
              </a:ext>
            </a:extLst>
          </p:cNvPr>
          <p:cNvPicPr>
            <a:picLocks noChangeAspect="1"/>
          </p:cNvPicPr>
          <p:nvPr/>
        </p:nvPicPr>
        <p:blipFill>
          <a:blip r:embed="rId8"/>
          <a:stretch>
            <a:fillRect/>
          </a:stretch>
        </p:blipFill>
        <p:spPr>
          <a:xfrm>
            <a:off x="3688473" y="2944295"/>
            <a:ext cx="5427246" cy="2262128"/>
          </a:xfrm>
          <a:prstGeom prst="rect">
            <a:avLst/>
          </a:prstGeom>
        </p:spPr>
      </p:pic>
      <p:pic>
        <p:nvPicPr>
          <p:cNvPr id="16" name="0 Imagen" descr="Logo Mincultura PNG.png">
            <a:extLst>
              <a:ext uri="{FF2B5EF4-FFF2-40B4-BE49-F238E27FC236}">
                <a16:creationId xmlns:a16="http://schemas.microsoft.com/office/drawing/2014/main" id="{3FDB5ACE-2D4E-4E32-BBBC-BF25D6933827}"/>
              </a:ext>
            </a:extLst>
          </p:cNvPr>
          <p:cNvPicPr/>
          <p:nvPr/>
        </p:nvPicPr>
        <p:blipFill>
          <a:blip r:embed="rId9"/>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424633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 Imagen" descr="Logo Mincultura PNG.png">
            <a:extLst>
              <a:ext uri="{FF2B5EF4-FFF2-40B4-BE49-F238E27FC236}">
                <a16:creationId xmlns:a16="http://schemas.microsoft.com/office/drawing/2014/main" id="{4D8539BD-2FFE-4669-B928-3C533332A78D}"/>
              </a:ext>
            </a:extLst>
          </p:cNvPr>
          <p:cNvPicPr/>
          <p:nvPr/>
        </p:nvPicPr>
        <p:blipFill>
          <a:blip r:embed="rId2"/>
          <a:stretch>
            <a:fillRect/>
          </a:stretch>
        </p:blipFill>
        <p:spPr>
          <a:xfrm>
            <a:off x="179512" y="6314672"/>
            <a:ext cx="2299335" cy="450850"/>
          </a:xfrm>
          <a:prstGeom prst="rect">
            <a:avLst/>
          </a:prstGeom>
        </p:spPr>
      </p:pic>
      <p:sp>
        <p:nvSpPr>
          <p:cNvPr id="3" name="CuadroTexto 2">
            <a:extLst>
              <a:ext uri="{FF2B5EF4-FFF2-40B4-BE49-F238E27FC236}">
                <a16:creationId xmlns:a16="http://schemas.microsoft.com/office/drawing/2014/main" id="{FDE3023A-B4E1-42DB-AA41-9FE387FEA032}"/>
              </a:ext>
            </a:extLst>
          </p:cNvPr>
          <p:cNvSpPr txBox="1"/>
          <p:nvPr/>
        </p:nvSpPr>
        <p:spPr>
          <a:xfrm>
            <a:off x="647342" y="836712"/>
            <a:ext cx="7848872" cy="4247317"/>
          </a:xfrm>
          <a:prstGeom prst="rect">
            <a:avLst/>
          </a:prstGeom>
          <a:noFill/>
        </p:spPr>
        <p:txBody>
          <a:bodyPr wrap="square" rtlCol="0">
            <a:spAutoFit/>
          </a:bodyPr>
          <a:lstStyle/>
          <a:p>
            <a:pPr marL="571500" indent="-571500">
              <a:buFont typeface="+mj-lt"/>
              <a:buAutoNum type="romanUcPeriod"/>
            </a:pPr>
            <a:r>
              <a:rPr lang="es-ES" sz="3600" dirty="0"/>
              <a:t>PROPÓSITOS</a:t>
            </a:r>
          </a:p>
          <a:p>
            <a:pPr marL="571500" indent="-571500">
              <a:buFont typeface="+mj-lt"/>
              <a:buAutoNum type="romanUcPeriod"/>
            </a:pPr>
            <a:r>
              <a:rPr lang="es-ES" sz="3600" dirty="0"/>
              <a:t>MÉTODOS:</a:t>
            </a:r>
          </a:p>
          <a:p>
            <a:pPr lvl="1"/>
            <a:r>
              <a:rPr lang="es-ES" sz="3600" dirty="0"/>
              <a:t>- NO verbales</a:t>
            </a:r>
          </a:p>
          <a:p>
            <a:pPr lvl="1"/>
            <a:r>
              <a:rPr lang="es-ES" sz="3600" dirty="0"/>
              <a:t>- Comunicación oral</a:t>
            </a:r>
          </a:p>
          <a:p>
            <a:pPr lvl="1"/>
            <a:r>
              <a:rPr lang="es-ES" sz="3600" dirty="0"/>
              <a:t>- Comunicación escrita</a:t>
            </a:r>
          </a:p>
          <a:p>
            <a:pPr marL="571500" indent="-571500">
              <a:buFont typeface="+mj-lt"/>
              <a:buAutoNum type="romanUcPeriod"/>
            </a:pPr>
            <a:r>
              <a:rPr lang="es-ES" sz="3600" dirty="0"/>
              <a:t>PROCESO</a:t>
            </a:r>
          </a:p>
          <a:p>
            <a:pPr marL="571500" indent="-571500">
              <a:buFont typeface="+mj-lt"/>
              <a:buAutoNum type="romanUcPeriod"/>
            </a:pPr>
            <a:endParaRPr lang="es-ES" sz="3600" dirty="0"/>
          </a:p>
          <a:p>
            <a:endParaRPr lang="es-CO" dirty="0"/>
          </a:p>
        </p:txBody>
      </p:sp>
      <p:pic>
        <p:nvPicPr>
          <p:cNvPr id="4" name="Picture 2">
            <a:extLst>
              <a:ext uri="{FF2B5EF4-FFF2-40B4-BE49-F238E27FC236}">
                <a16:creationId xmlns:a16="http://schemas.microsoft.com/office/drawing/2014/main" id="{44B4FAED-F022-4F00-90A7-83F8AF4ABB9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04" t="53017" r="45321" b="9968"/>
          <a:stretch/>
        </p:blipFill>
        <p:spPr bwMode="auto">
          <a:xfrm>
            <a:off x="541590" y="44624"/>
            <a:ext cx="8060377"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a:extLst>
              <a:ext uri="{FF2B5EF4-FFF2-40B4-BE49-F238E27FC236}">
                <a16:creationId xmlns:a16="http://schemas.microsoft.com/office/drawing/2014/main" id="{AC888DE6-E09F-4332-A050-D4145C729C2F}"/>
              </a:ext>
            </a:extLst>
          </p:cNvPr>
          <p:cNvSpPr txBox="1"/>
          <p:nvPr/>
        </p:nvSpPr>
        <p:spPr>
          <a:xfrm>
            <a:off x="1000928" y="44624"/>
            <a:ext cx="4862228" cy="461665"/>
          </a:xfrm>
          <a:prstGeom prst="rect">
            <a:avLst/>
          </a:prstGeom>
          <a:noFill/>
        </p:spPr>
        <p:txBody>
          <a:bodyPr wrap="none" rtlCol="0">
            <a:spAutoFit/>
          </a:bodyPr>
          <a:lstStyle/>
          <a:p>
            <a:r>
              <a:rPr lang="es-ES" sz="2400" dirty="0">
                <a:solidFill>
                  <a:schemeClr val="bg1"/>
                </a:solidFill>
                <a:latin typeface="Verdana" panose="020B0604030504040204" pitchFamily="34" charset="0"/>
                <a:ea typeface="Verdana" panose="020B0604030504040204" pitchFamily="34" charset="0"/>
                <a:cs typeface="Verdana" panose="020B0604030504040204" pitchFamily="34" charset="0"/>
              </a:rPr>
              <a:t>Elementos de la comunicación</a:t>
            </a: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uadroTexto 5">
            <a:extLst>
              <a:ext uri="{FF2B5EF4-FFF2-40B4-BE49-F238E27FC236}">
                <a16:creationId xmlns:a16="http://schemas.microsoft.com/office/drawing/2014/main" id="{8E5F7294-D132-4CCA-B931-2D73F3229AE2}"/>
              </a:ext>
            </a:extLst>
          </p:cNvPr>
          <p:cNvSpPr txBox="1"/>
          <p:nvPr/>
        </p:nvSpPr>
        <p:spPr>
          <a:xfrm>
            <a:off x="1943819" y="4385067"/>
            <a:ext cx="5256362" cy="1477328"/>
          </a:xfrm>
          <a:prstGeom prst="rect">
            <a:avLst/>
          </a:prstGeom>
          <a:solidFill>
            <a:schemeClr val="accent6">
              <a:lumMod val="75000"/>
            </a:schemeClr>
          </a:solidFill>
        </p:spPr>
        <p:txBody>
          <a:bodyPr wrap="square" rtlCol="0">
            <a:spAutoFit/>
          </a:bodyPr>
          <a:lstStyle/>
          <a:p>
            <a:pPr algn="ctr"/>
            <a:r>
              <a:rPr lang="es-ES" sz="3600" dirty="0">
                <a:solidFill>
                  <a:schemeClr val="bg1"/>
                </a:solidFill>
              </a:rPr>
              <a:t>¿Dónde surgen los desafíos?</a:t>
            </a:r>
          </a:p>
          <a:p>
            <a:endParaRPr lang="es-CO" dirty="0"/>
          </a:p>
        </p:txBody>
      </p:sp>
    </p:spTree>
    <p:extLst>
      <p:ext uri="{BB962C8B-B14F-4D97-AF65-F5344CB8AC3E}">
        <p14:creationId xmlns:p14="http://schemas.microsoft.com/office/powerpoint/2010/main" val="17021172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8901178"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8901178" cy="523220"/>
          </a:xfrm>
          <a:prstGeom prst="rect">
            <a:avLst/>
          </a:prstGeom>
          <a:noFill/>
        </p:spPr>
        <p:txBody>
          <a:bodyPr wrap="square" rtlCol="0">
            <a:spAutoFit/>
          </a:bodyPr>
          <a:lstStyle/>
          <a:p>
            <a:r>
              <a:rPr lang="es-CO" sz="2800" b="1" dirty="0">
                <a:solidFill>
                  <a:schemeClr val="bg1"/>
                </a:solidFill>
              </a:rPr>
              <a:t>Diccionario del español jurídico</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0" y="697008"/>
            <a:ext cx="8488560" cy="584775"/>
          </a:xfrm>
          <a:prstGeom prst="rect">
            <a:avLst/>
          </a:prstGeom>
        </p:spPr>
        <p:txBody>
          <a:bodyPr wrap="square">
            <a:spAutoFit/>
          </a:bodyPr>
          <a:lstStyle/>
          <a:p>
            <a:pPr marL="571500" indent="-457200">
              <a:buFont typeface="+mj-lt"/>
              <a:buAutoNum type="arabicPeriod"/>
            </a:pPr>
            <a:endParaRPr lang="es-CO" sz="3200" dirty="0"/>
          </a:p>
        </p:txBody>
      </p:sp>
      <p:sp>
        <p:nvSpPr>
          <p:cNvPr id="2" name="Rectángulo 1"/>
          <p:cNvSpPr/>
          <p:nvPr/>
        </p:nvSpPr>
        <p:spPr>
          <a:xfrm>
            <a:off x="175320" y="836712"/>
            <a:ext cx="8640960" cy="2677656"/>
          </a:xfrm>
          <a:prstGeom prst="rect">
            <a:avLst/>
          </a:prstGeom>
        </p:spPr>
        <p:txBody>
          <a:bodyPr wrap="square">
            <a:spAutoFit/>
          </a:bodyPr>
          <a:lstStyle/>
          <a:p>
            <a:pPr algn="ctr"/>
            <a:endParaRPr lang="es-CO" sz="2800" dirty="0">
              <a:hlinkClick r:id="" action="ppaction://noaction"/>
            </a:endParaRPr>
          </a:p>
          <a:p>
            <a:pPr algn="ctr"/>
            <a:r>
              <a:rPr lang="es-CO" sz="2800" dirty="0">
                <a:hlinkClick r:id="" action="ppaction://noaction"/>
              </a:rPr>
              <a:t>http://dej.rae.es/#/entry-id/E256340</a:t>
            </a:r>
            <a:endParaRPr lang="es-CO" sz="2800" dirty="0"/>
          </a:p>
          <a:p>
            <a:endParaRPr lang="es-CO" sz="2800" dirty="0"/>
          </a:p>
          <a:p>
            <a:endParaRPr lang="es-CO" sz="2800" dirty="0"/>
          </a:p>
          <a:p>
            <a:endParaRPr lang="es-CO" sz="2800" dirty="0"/>
          </a:p>
          <a:p>
            <a:endParaRPr lang="es-CO" sz="2800" dirty="0"/>
          </a:p>
        </p:txBody>
      </p:sp>
      <p:pic>
        <p:nvPicPr>
          <p:cNvPr id="4" name="Imagen 3">
            <a:extLst>
              <a:ext uri="{FF2B5EF4-FFF2-40B4-BE49-F238E27FC236}">
                <a16:creationId xmlns:a16="http://schemas.microsoft.com/office/drawing/2014/main" id="{4E9A0723-708F-4C71-B71F-7FEFF034008C}"/>
              </a:ext>
            </a:extLst>
          </p:cNvPr>
          <p:cNvPicPr>
            <a:picLocks noChangeAspect="1"/>
          </p:cNvPicPr>
          <p:nvPr/>
        </p:nvPicPr>
        <p:blipFill>
          <a:blip r:embed="rId4"/>
          <a:stretch>
            <a:fillRect/>
          </a:stretch>
        </p:blipFill>
        <p:spPr>
          <a:xfrm>
            <a:off x="0" y="2417466"/>
            <a:ext cx="9144000" cy="3174521"/>
          </a:xfrm>
          <a:prstGeom prst="rect">
            <a:avLst/>
          </a:prstGeom>
        </p:spPr>
      </p:pic>
      <p:pic>
        <p:nvPicPr>
          <p:cNvPr id="11" name="0 Imagen" descr="Logo Mincultura PNG.png">
            <a:extLst>
              <a:ext uri="{FF2B5EF4-FFF2-40B4-BE49-F238E27FC236}">
                <a16:creationId xmlns:a16="http://schemas.microsoft.com/office/drawing/2014/main" id="{1956D04D-2D1E-4799-875C-3EF7BB879EBF}"/>
              </a:ext>
            </a:extLst>
          </p:cNvPr>
          <p:cNvPicPr/>
          <p:nvPr/>
        </p:nvPicPr>
        <p:blipFill>
          <a:blip r:embed="rId5"/>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16112860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2056780"/>
            <a:ext cx="9144000" cy="1323439"/>
          </a:xfrm>
          <a:prstGeom prst="rect">
            <a:avLst/>
          </a:prstGeom>
          <a:solidFill>
            <a:schemeClr val="accent1"/>
          </a:solidFill>
        </p:spPr>
        <p:txBody>
          <a:bodyPr wrap="square" rtlCol="0">
            <a:spAutoFit/>
          </a:bodyPr>
          <a:lstStyle/>
          <a:p>
            <a:pPr algn="ct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s-CO" sz="3200" dirty="0">
                <a:solidFill>
                  <a:schemeClr val="bg1"/>
                </a:solidFill>
                <a:latin typeface="Verdana" panose="020B0604030504040204" pitchFamily="34" charset="0"/>
                <a:ea typeface="Verdana" panose="020B0604030504040204" pitchFamily="34" charset="0"/>
                <a:cs typeface="Verdana" panose="020B0604030504040204" pitchFamily="34" charset="0"/>
              </a:rPr>
              <a:t>6. ¿Y las comunicaciones electrónicas?</a:t>
            </a: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ULLET_s1">
            <a:extLst>
              <a:ext uri="{FF2B5EF4-FFF2-40B4-BE49-F238E27FC236}">
                <a16:creationId xmlns:a16="http://schemas.microsoft.com/office/drawing/2014/main" id="{11152C02-26D1-43F0-9170-284DF5756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BULLET_s1">
            <a:extLst>
              <a:ext uri="{FF2B5EF4-FFF2-40B4-BE49-F238E27FC236}">
                <a16:creationId xmlns:a16="http://schemas.microsoft.com/office/drawing/2014/main" id="{3607DD16-B075-42CD-9092-C93D57A61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LLET_s1">
            <a:extLst>
              <a:ext uri="{FF2B5EF4-FFF2-40B4-BE49-F238E27FC236}">
                <a16:creationId xmlns:a16="http://schemas.microsoft.com/office/drawing/2014/main" id="{41A53D39-0E4F-4536-86A5-B4A353891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2" name="0 Imagen" descr="Logo Mincultura PNG.png">
            <a:extLst>
              <a:ext uri="{FF2B5EF4-FFF2-40B4-BE49-F238E27FC236}">
                <a16:creationId xmlns:a16="http://schemas.microsoft.com/office/drawing/2014/main" id="{B5929E4E-C467-49EE-986D-2DCF522A221E}"/>
              </a:ext>
            </a:extLst>
          </p:cNvPr>
          <p:cNvPicPr/>
          <p:nvPr/>
        </p:nvPicPr>
        <p:blipFill>
          <a:blip r:embed="rId3"/>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40723027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7611830"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7558236"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La comunicación virtual o digital: casos</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 y="674400"/>
            <a:ext cx="9029700" cy="5262979"/>
          </a:xfrm>
          <a:prstGeom prst="rect">
            <a:avLst/>
          </a:prstGeom>
        </p:spPr>
        <p:txBody>
          <a:bodyPr wrap="square">
            <a:spAutoFit/>
          </a:bodyPr>
          <a:lstStyle/>
          <a:p>
            <a:r>
              <a:rPr lang="es-CO" sz="2800" dirty="0">
                <a:solidFill>
                  <a:schemeClr val="accent2">
                    <a:lumMod val="75000"/>
                  </a:schemeClr>
                </a:solidFill>
              </a:rPr>
              <a:t>Cadenas de correos</a:t>
            </a:r>
          </a:p>
          <a:p>
            <a:pPr algn="r"/>
            <a:r>
              <a:rPr lang="es-CO" sz="2800" dirty="0">
                <a:solidFill>
                  <a:srgbClr val="00B050"/>
                </a:solidFill>
              </a:rPr>
              <a:t>Destinatarios en copia oculta</a:t>
            </a:r>
          </a:p>
          <a:p>
            <a:pPr algn="ctr"/>
            <a:endParaRPr lang="es-CO" sz="2800" dirty="0"/>
          </a:p>
          <a:p>
            <a:pPr algn="ctr"/>
            <a:r>
              <a:rPr lang="es-CO" sz="2800" dirty="0">
                <a:solidFill>
                  <a:schemeClr val="accent4">
                    <a:lumMod val="75000"/>
                  </a:schemeClr>
                </a:solidFill>
              </a:rPr>
              <a:t>Informalidad comunicativa </a:t>
            </a:r>
            <a:r>
              <a:rPr lang="es-CO" sz="2800" dirty="0"/>
              <a:t>(</a:t>
            </a:r>
            <a:r>
              <a:rPr lang="es-CO" sz="2800" i="1" dirty="0"/>
              <a:t>variaciones de tono y registro-uso de recursos paratextuales como emoticones-coloquialismos-abreviaturas</a:t>
            </a:r>
            <a:r>
              <a:rPr lang="es-CO" sz="2800" dirty="0"/>
              <a:t>) </a:t>
            </a:r>
          </a:p>
          <a:p>
            <a:pPr algn="ctr"/>
            <a:endParaRPr lang="es-CO" sz="2800" dirty="0"/>
          </a:p>
          <a:p>
            <a:pPr algn="r"/>
            <a:r>
              <a:rPr lang="es-CO" sz="2800" dirty="0">
                <a:solidFill>
                  <a:schemeClr val="accent6">
                    <a:lumMod val="75000"/>
                  </a:schemeClr>
                </a:solidFill>
              </a:rPr>
              <a:t>Asunto no relacionado</a:t>
            </a:r>
          </a:p>
          <a:p>
            <a:pPr algn="ctr"/>
            <a:endParaRPr lang="es-CO" sz="2800" dirty="0">
              <a:solidFill>
                <a:schemeClr val="accent5">
                  <a:lumMod val="50000"/>
                </a:schemeClr>
              </a:solidFill>
            </a:endParaRPr>
          </a:p>
          <a:p>
            <a:r>
              <a:rPr lang="es-CO" sz="2800" dirty="0">
                <a:solidFill>
                  <a:schemeClr val="accent5">
                    <a:lumMod val="50000"/>
                  </a:schemeClr>
                </a:solidFill>
              </a:rPr>
              <a:t>Extensión Vs Listados de ideas</a:t>
            </a:r>
          </a:p>
          <a:p>
            <a:endParaRPr lang="es-CO" sz="2800" dirty="0">
              <a:solidFill>
                <a:schemeClr val="accent5">
                  <a:lumMod val="50000"/>
                </a:schemeClr>
              </a:solidFill>
            </a:endParaRPr>
          </a:p>
          <a:p>
            <a:pPr algn="ctr"/>
            <a:r>
              <a:rPr lang="es-CO" sz="2800" dirty="0">
                <a:solidFill>
                  <a:schemeClr val="bg1">
                    <a:lumMod val="50000"/>
                  </a:schemeClr>
                </a:solidFill>
              </a:rPr>
              <a:t>¿OTROS?</a:t>
            </a:r>
          </a:p>
        </p:txBody>
      </p:sp>
      <p:pic>
        <p:nvPicPr>
          <p:cNvPr id="8" name="0 Imagen" descr="Logo Mincultura PNG.png">
            <a:extLst>
              <a:ext uri="{FF2B5EF4-FFF2-40B4-BE49-F238E27FC236}">
                <a16:creationId xmlns:a16="http://schemas.microsoft.com/office/drawing/2014/main" id="{3CD77F71-E031-4186-8038-95210577FD7F}"/>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19177316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8901178"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8901178"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La comunicación virtual o digital</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0DD3E140-91CA-43BA-97F4-01704643B8BE}"/>
              </a:ext>
            </a:extLst>
          </p:cNvPr>
          <p:cNvSpPr txBox="1"/>
          <p:nvPr/>
        </p:nvSpPr>
        <p:spPr>
          <a:xfrm>
            <a:off x="179512" y="577809"/>
            <a:ext cx="8759766" cy="6001643"/>
          </a:xfrm>
          <a:prstGeom prst="rect">
            <a:avLst/>
          </a:prstGeom>
          <a:noFill/>
        </p:spPr>
        <p:txBody>
          <a:bodyPr wrap="square" rtlCol="0">
            <a:spAutoFit/>
          </a:bodyPr>
          <a:lstStyle/>
          <a:p>
            <a:r>
              <a:rPr lang="es-CO" sz="3200" dirty="0"/>
              <a:t>Los correos electrónicos son comunicaciones de tipo epistolar  y deben regirse por principios semejantes. Poseen una </a:t>
            </a:r>
            <a:r>
              <a:rPr lang="es-CO" sz="3200" dirty="0">
                <a:effectLst>
                  <a:outerShdw blurRad="38100" dist="38100" dir="2700000" algn="tl">
                    <a:srgbClr val="000000">
                      <a:alpha val="43137"/>
                    </a:srgbClr>
                  </a:outerShdw>
                </a:effectLst>
              </a:rPr>
              <a:t>superestructura</a:t>
            </a:r>
            <a:r>
              <a:rPr lang="es-CO" sz="3200" dirty="0"/>
              <a:t>:</a:t>
            </a:r>
          </a:p>
          <a:p>
            <a:pPr marL="742950" lvl="1" indent="-285750">
              <a:buFont typeface="Arial" panose="020B0604020202020204" pitchFamily="34" charset="0"/>
              <a:buChar char="•"/>
            </a:pPr>
            <a:r>
              <a:rPr lang="es-CO" sz="3200" dirty="0"/>
              <a:t>Destinatario (s)</a:t>
            </a:r>
          </a:p>
          <a:p>
            <a:pPr marL="742950" lvl="1" indent="-285750">
              <a:buFont typeface="Arial" panose="020B0604020202020204" pitchFamily="34" charset="0"/>
              <a:buChar char="•"/>
            </a:pPr>
            <a:r>
              <a:rPr lang="es-CO" sz="3200" dirty="0"/>
              <a:t>Asunto por tratar (tema, referencia)</a:t>
            </a:r>
          </a:p>
          <a:p>
            <a:pPr marL="742950" lvl="1" indent="-285750">
              <a:buFont typeface="Arial" panose="020B0604020202020204" pitchFamily="34" charset="0"/>
              <a:buChar char="•"/>
            </a:pPr>
            <a:r>
              <a:rPr lang="es-CO" sz="3200" dirty="0"/>
              <a:t>Encabezado </a:t>
            </a:r>
          </a:p>
          <a:p>
            <a:pPr marL="742950" lvl="1" indent="-285750">
              <a:buFont typeface="Arial" panose="020B0604020202020204" pitchFamily="34" charset="0"/>
              <a:buChar char="•"/>
            </a:pPr>
            <a:r>
              <a:rPr lang="es-CO" sz="3200" dirty="0"/>
              <a:t>Desarrollo</a:t>
            </a:r>
          </a:p>
          <a:p>
            <a:pPr marL="742950" lvl="1" indent="-285750">
              <a:buFont typeface="Arial" panose="020B0604020202020204" pitchFamily="34" charset="0"/>
              <a:buChar char="•"/>
            </a:pPr>
            <a:r>
              <a:rPr lang="es-CO" sz="3200" dirty="0"/>
              <a:t>Despedida</a:t>
            </a:r>
          </a:p>
          <a:p>
            <a:pPr marL="742950" lvl="1" indent="-285750">
              <a:buFont typeface="Arial" panose="020B0604020202020204" pitchFamily="34" charset="0"/>
              <a:buChar char="•"/>
            </a:pPr>
            <a:r>
              <a:rPr lang="es-CO" sz="3200" dirty="0"/>
              <a:t>Remitente</a:t>
            </a:r>
          </a:p>
          <a:p>
            <a:pPr lvl="1"/>
            <a:endParaRPr lang="es-CO" dirty="0"/>
          </a:p>
          <a:p>
            <a:pPr lvl="1"/>
            <a:endParaRPr lang="es-CO" dirty="0"/>
          </a:p>
          <a:p>
            <a:pPr lvl="1"/>
            <a:endParaRPr lang="es-CO" dirty="0"/>
          </a:p>
          <a:p>
            <a:pPr lvl="1" algn="r"/>
            <a:r>
              <a:rPr lang="es-CO" sz="2400" b="1" dirty="0">
                <a:effectLst>
                  <a:outerShdw blurRad="38100" dist="38100" dir="2700000" algn="tl">
                    <a:srgbClr val="000000">
                      <a:alpha val="43137"/>
                    </a:srgbClr>
                  </a:outerShdw>
                </a:effectLst>
              </a:rPr>
              <a:t>V. PROTOCOLO DE ATENCIÓN AL CIUDADANO</a:t>
            </a:r>
          </a:p>
          <a:p>
            <a:pPr marL="742950" lvl="1" indent="-285750" algn="ctr">
              <a:buFont typeface="Arial" panose="020B0604020202020204" pitchFamily="34" charset="0"/>
              <a:buChar char="•"/>
            </a:pPr>
            <a:endParaRPr lang="es-CO" dirty="0"/>
          </a:p>
        </p:txBody>
      </p:sp>
      <p:pic>
        <p:nvPicPr>
          <p:cNvPr id="9" name="0 Imagen" descr="Logo Mincultura PNG.png">
            <a:extLst>
              <a:ext uri="{FF2B5EF4-FFF2-40B4-BE49-F238E27FC236}">
                <a16:creationId xmlns:a16="http://schemas.microsoft.com/office/drawing/2014/main" id="{8FC9DAD0-013B-4176-A423-E2B73912884C}"/>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1254712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7611830"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7558236"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Textos de referencia y consulta</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0" y="692696"/>
            <a:ext cx="8488560" cy="6063198"/>
          </a:xfrm>
          <a:prstGeom prst="rect">
            <a:avLst/>
          </a:prstGeom>
        </p:spPr>
        <p:txBody>
          <a:bodyPr wrap="square">
            <a:spAutoFit/>
          </a:bodyPr>
          <a:lstStyle/>
          <a:p>
            <a:r>
              <a:rPr lang="es-CO" sz="2000" dirty="0"/>
              <a:t>BBVA </a:t>
            </a:r>
            <a:r>
              <a:rPr lang="es-CO" sz="2000" dirty="0" err="1"/>
              <a:t>Fundeu</a:t>
            </a:r>
            <a:r>
              <a:rPr lang="es-CO" sz="2000" dirty="0"/>
              <a:t>. Fundación del Español urgente. </a:t>
            </a:r>
            <a:r>
              <a:rPr lang="es-CO" sz="2000" dirty="0">
                <a:hlinkClick r:id="rId4"/>
              </a:rPr>
              <a:t>https://www.fundeu.es</a:t>
            </a:r>
            <a:r>
              <a:rPr lang="es-CO" sz="2000" dirty="0"/>
              <a:t> </a:t>
            </a:r>
          </a:p>
          <a:p>
            <a:endParaRPr lang="es-CO" sz="2000" dirty="0"/>
          </a:p>
          <a:p>
            <a:r>
              <a:rPr lang="es-CO" sz="2000" dirty="0"/>
              <a:t>RAE. (</a:t>
            </a:r>
            <a:r>
              <a:rPr lang="es-CO" dirty="0"/>
              <a:t>2010 ) Ortografía básica de la lengua española.</a:t>
            </a:r>
          </a:p>
          <a:p>
            <a:r>
              <a:rPr lang="es-CO" sz="2000" dirty="0"/>
              <a:t>____. (2018) Diccionario panhispánico de dudas.</a:t>
            </a:r>
          </a:p>
          <a:p>
            <a:endParaRPr lang="es-CO" sz="400" dirty="0"/>
          </a:p>
          <a:p>
            <a:r>
              <a:rPr lang="es-CO" sz="2000" dirty="0"/>
              <a:t>____. (2018) Diccionario del español jurídico.</a:t>
            </a:r>
          </a:p>
          <a:p>
            <a:endParaRPr lang="es-CO" sz="2000" dirty="0"/>
          </a:p>
          <a:p>
            <a:r>
              <a:rPr lang="es-CO" sz="2000" dirty="0"/>
              <a:t>Lecciones de redacción: Concordancia. </a:t>
            </a:r>
            <a:r>
              <a:rPr lang="es-CO" sz="2000" dirty="0">
                <a:hlinkClick r:id="rId5"/>
              </a:rPr>
              <a:t>https://www.cij.gov.ar/nota-4663-Lecciones-de-redacci-n--concordancia-V.html</a:t>
            </a:r>
            <a:r>
              <a:rPr lang="es-CO" sz="2000" dirty="0"/>
              <a:t> </a:t>
            </a:r>
          </a:p>
          <a:p>
            <a:endParaRPr lang="es-CO" sz="2000" dirty="0"/>
          </a:p>
          <a:p>
            <a:r>
              <a:rPr lang="es-CO" sz="2000" dirty="0"/>
              <a:t>Español: curso práctico. Disponible en:  </a:t>
            </a:r>
            <a:r>
              <a:rPr lang="es-CO" sz="2000" dirty="0">
                <a:hlinkClick r:id="rId6"/>
              </a:rPr>
              <a:t>https://www.espanolcursoteoricopractico.com</a:t>
            </a:r>
            <a:endParaRPr lang="es-CO" sz="2000" dirty="0"/>
          </a:p>
          <a:p>
            <a:endParaRPr lang="es-CO" sz="2000" dirty="0"/>
          </a:p>
          <a:p>
            <a:r>
              <a:rPr lang="es-ES" sz="2000" dirty="0"/>
              <a:t>Martín, G. (2000) Curso de redacción. Teoría y práctica de la composición y del estilo. Paraninfo-Thomson </a:t>
            </a:r>
            <a:r>
              <a:rPr lang="es-ES" sz="2000" dirty="0" err="1"/>
              <a:t>Learning</a:t>
            </a:r>
            <a:r>
              <a:rPr lang="es-ES" sz="2000" dirty="0"/>
              <a:t>, Madrid.</a:t>
            </a:r>
          </a:p>
          <a:p>
            <a:endParaRPr lang="es-CO" sz="2000" dirty="0"/>
          </a:p>
          <a:p>
            <a:r>
              <a:rPr lang="es-CO" sz="2000" dirty="0"/>
              <a:t>Moya, C y Fajardo, L. A. (2011). Manual de ejercicios de gramática, redacción y ortografía. Material de clase del Seminario – taller de Gramática, Redacción y Ortografía. Universidad Nacional de Colombia.</a:t>
            </a:r>
          </a:p>
          <a:p>
            <a:endParaRPr lang="es-CO" sz="2400" dirty="0"/>
          </a:p>
        </p:txBody>
      </p:sp>
      <p:pic>
        <p:nvPicPr>
          <p:cNvPr id="8" name="0 Imagen" descr="Logo Mincultura PNG.png">
            <a:extLst>
              <a:ext uri="{FF2B5EF4-FFF2-40B4-BE49-F238E27FC236}">
                <a16:creationId xmlns:a16="http://schemas.microsoft.com/office/drawing/2014/main" id="{7E470BF7-50E5-48AD-8B95-30FAC72EF22D}"/>
              </a:ext>
            </a:extLst>
          </p:cNvPr>
          <p:cNvPicPr/>
          <p:nvPr/>
        </p:nvPicPr>
        <p:blipFill>
          <a:blip r:embed="rId7"/>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16186415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899593" y="1916832"/>
            <a:ext cx="7344815" cy="2308324"/>
          </a:xfrm>
          <a:prstGeom prst="rect">
            <a:avLst/>
          </a:prstGeom>
          <a:solidFill>
            <a:schemeClr val="accent1"/>
          </a:solidFill>
        </p:spPr>
        <p:txBody>
          <a:bodyPr wrap="square" rtlCol="0">
            <a:spAutoFit/>
          </a:bodyPr>
          <a:lstStyle/>
          <a:p>
            <a:pPr algn="ctr"/>
            <a:endParaRPr lang="es-CO" sz="3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s-CO" sz="3200" b="1" dirty="0">
                <a:solidFill>
                  <a:schemeClr val="bg1"/>
                </a:solidFill>
                <a:latin typeface="Verdana" panose="020B0604030504040204" pitchFamily="34" charset="0"/>
                <a:ea typeface="Verdana" panose="020B0604030504040204" pitchFamily="34" charset="0"/>
                <a:cs typeface="Verdana" panose="020B0604030504040204" pitchFamily="34" charset="0"/>
              </a:rPr>
              <a:t>AHORA PONGAMOS A PRUEBA LO APRENDIDO</a:t>
            </a:r>
            <a:endParaRPr lang="es-CO" sz="3200" b="1" i="1" dirty="0">
              <a:solidFill>
                <a:schemeClr val="bg1"/>
              </a:solidFill>
              <a:latin typeface="Verdana" panose="020B0604030504040204" pitchFamily="34" charset="0"/>
              <a:ea typeface="Verdana" panose="020B0604030504040204" pitchFamily="34" charset="0"/>
            </a:endParaRPr>
          </a:p>
          <a:p>
            <a:pPr algn="ctr"/>
            <a:endParaRPr lang="es-CO" sz="2400" b="1" dirty="0">
              <a:solidFill>
                <a:schemeClr val="bg1"/>
              </a:solidFill>
              <a:latin typeface="Verdana" panose="020B0604030504040204" pitchFamily="34" charset="0"/>
              <a:ea typeface="Verdana" panose="020B0604030504040204" pitchFamily="34" charset="0"/>
            </a:endParaRPr>
          </a:p>
          <a:p>
            <a:pPr algn="ctr"/>
            <a:endParaRPr lang="es-CO" sz="2400" b="1" dirty="0">
              <a:solidFill>
                <a:schemeClr val="bg1"/>
              </a:solidFill>
              <a:latin typeface="Verdana" panose="020B0604030504040204" pitchFamily="34" charset="0"/>
              <a:ea typeface="Verdana" panose="020B0604030504040204" pitchFamily="34" charset="0"/>
            </a:endParaRPr>
          </a:p>
        </p:txBody>
      </p:sp>
      <p:pic>
        <p:nvPicPr>
          <p:cNvPr id="5" name="0 Imagen" descr="Logo Mincultura PNG.png">
            <a:extLst>
              <a:ext uri="{FF2B5EF4-FFF2-40B4-BE49-F238E27FC236}">
                <a16:creationId xmlns:a16="http://schemas.microsoft.com/office/drawing/2014/main" id="{683B0522-33FA-463F-BE61-6CF372060F4A}"/>
              </a:ext>
            </a:extLst>
          </p:cNvPr>
          <p:cNvPicPr/>
          <p:nvPr/>
        </p:nvPicPr>
        <p:blipFill>
          <a:blip r:embed="rId2"/>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28997657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9" name="0 Imagen" descr="Logo Mincultura PNG.png">
            <a:extLst>
              <a:ext uri="{FF2B5EF4-FFF2-40B4-BE49-F238E27FC236}">
                <a16:creationId xmlns:a16="http://schemas.microsoft.com/office/drawing/2014/main" id="{8FC9DAD0-013B-4176-A423-E2B73912884C}"/>
              </a:ext>
            </a:extLst>
          </p:cNvPr>
          <p:cNvPicPr/>
          <p:nvPr/>
        </p:nvPicPr>
        <p:blipFill>
          <a:blip r:embed="rId3"/>
          <a:stretch>
            <a:fillRect/>
          </a:stretch>
        </p:blipFill>
        <p:spPr>
          <a:xfrm>
            <a:off x="179512" y="6314672"/>
            <a:ext cx="2299335" cy="450850"/>
          </a:xfrm>
          <a:prstGeom prst="rect">
            <a:avLst/>
          </a:prstGeom>
        </p:spPr>
      </p:pic>
      <p:sp>
        <p:nvSpPr>
          <p:cNvPr id="3" name="CuadroTexto 2">
            <a:extLst>
              <a:ext uri="{FF2B5EF4-FFF2-40B4-BE49-F238E27FC236}">
                <a16:creationId xmlns:a16="http://schemas.microsoft.com/office/drawing/2014/main" id="{26F598D1-97BB-4C11-BAC3-9AA347035CC5}"/>
              </a:ext>
            </a:extLst>
          </p:cNvPr>
          <p:cNvSpPr txBox="1"/>
          <p:nvPr/>
        </p:nvSpPr>
        <p:spPr>
          <a:xfrm>
            <a:off x="971600" y="1772816"/>
            <a:ext cx="6984776" cy="2431435"/>
          </a:xfrm>
          <a:prstGeom prst="rect">
            <a:avLst/>
          </a:prstGeom>
          <a:noFill/>
        </p:spPr>
        <p:txBody>
          <a:bodyPr wrap="square" rtlCol="0">
            <a:spAutoFit/>
          </a:bodyPr>
          <a:lstStyle/>
          <a:p>
            <a:pPr algn="ctr"/>
            <a:r>
              <a:rPr lang="es-ES" sz="4400" dirty="0"/>
              <a:t>¡Gracias y éxitos practicando!</a:t>
            </a:r>
          </a:p>
          <a:p>
            <a:pPr algn="ctr"/>
            <a:endParaRPr lang="es-ES" sz="3600" dirty="0"/>
          </a:p>
          <a:p>
            <a:pPr algn="ctr"/>
            <a:r>
              <a:rPr lang="es-ES" sz="3600" dirty="0"/>
              <a:t>Laura E. Fonseca</a:t>
            </a:r>
          </a:p>
          <a:p>
            <a:pPr algn="ctr"/>
            <a:r>
              <a:rPr lang="es-ES" sz="3600" dirty="0">
                <a:hlinkClick r:id="rId4"/>
              </a:rPr>
              <a:t>lfonseca@mincultura.gov.co</a:t>
            </a:r>
            <a:r>
              <a:rPr lang="es-ES" sz="3600" dirty="0"/>
              <a:t> </a:t>
            </a:r>
            <a:endParaRPr lang="es-CO" sz="3600" dirty="0"/>
          </a:p>
        </p:txBody>
      </p:sp>
    </p:spTree>
    <p:extLst>
      <p:ext uri="{BB962C8B-B14F-4D97-AF65-F5344CB8AC3E}">
        <p14:creationId xmlns:p14="http://schemas.microsoft.com/office/powerpoint/2010/main" val="22508341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 Imagen" descr="Logo Mincultura PNG.png">
            <a:extLst>
              <a:ext uri="{FF2B5EF4-FFF2-40B4-BE49-F238E27FC236}">
                <a16:creationId xmlns:a16="http://schemas.microsoft.com/office/drawing/2014/main" id="{4D8539BD-2FFE-4669-B928-3C533332A78D}"/>
              </a:ext>
            </a:extLst>
          </p:cNvPr>
          <p:cNvPicPr/>
          <p:nvPr/>
        </p:nvPicPr>
        <p:blipFill>
          <a:blip r:embed="rId2"/>
          <a:stretch>
            <a:fillRect/>
          </a:stretch>
        </p:blipFill>
        <p:spPr>
          <a:xfrm>
            <a:off x="179512" y="6314672"/>
            <a:ext cx="2299335" cy="450850"/>
          </a:xfrm>
          <a:prstGeom prst="rect">
            <a:avLst/>
          </a:prstGeom>
        </p:spPr>
      </p:pic>
      <p:sp>
        <p:nvSpPr>
          <p:cNvPr id="3" name="CuadroTexto 2">
            <a:extLst>
              <a:ext uri="{FF2B5EF4-FFF2-40B4-BE49-F238E27FC236}">
                <a16:creationId xmlns:a16="http://schemas.microsoft.com/office/drawing/2014/main" id="{FDE3023A-B4E1-42DB-AA41-9FE387FEA032}"/>
              </a:ext>
            </a:extLst>
          </p:cNvPr>
          <p:cNvSpPr txBox="1"/>
          <p:nvPr/>
        </p:nvSpPr>
        <p:spPr>
          <a:xfrm>
            <a:off x="647342" y="836712"/>
            <a:ext cx="7848872" cy="923330"/>
          </a:xfrm>
          <a:prstGeom prst="rect">
            <a:avLst/>
          </a:prstGeom>
          <a:noFill/>
        </p:spPr>
        <p:txBody>
          <a:bodyPr wrap="square" rtlCol="0">
            <a:spAutoFit/>
          </a:bodyPr>
          <a:lstStyle/>
          <a:p>
            <a:pPr marL="571500" indent="-571500">
              <a:buFont typeface="+mj-lt"/>
              <a:buAutoNum type="romanUcPeriod"/>
            </a:pPr>
            <a:endParaRPr lang="es-ES" sz="3600" dirty="0"/>
          </a:p>
          <a:p>
            <a:endParaRPr lang="es-CO" dirty="0"/>
          </a:p>
        </p:txBody>
      </p:sp>
      <p:pic>
        <p:nvPicPr>
          <p:cNvPr id="4" name="Picture 2">
            <a:extLst>
              <a:ext uri="{FF2B5EF4-FFF2-40B4-BE49-F238E27FC236}">
                <a16:creationId xmlns:a16="http://schemas.microsoft.com/office/drawing/2014/main" id="{44B4FAED-F022-4F00-90A7-83F8AF4ABB9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04" t="53017" r="45321" b="9968"/>
          <a:stretch/>
        </p:blipFill>
        <p:spPr bwMode="auto">
          <a:xfrm>
            <a:off x="541590" y="44624"/>
            <a:ext cx="8060377"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a:extLst>
              <a:ext uri="{FF2B5EF4-FFF2-40B4-BE49-F238E27FC236}">
                <a16:creationId xmlns:a16="http://schemas.microsoft.com/office/drawing/2014/main" id="{AC888DE6-E09F-4332-A050-D4145C729C2F}"/>
              </a:ext>
            </a:extLst>
          </p:cNvPr>
          <p:cNvSpPr txBox="1"/>
          <p:nvPr/>
        </p:nvSpPr>
        <p:spPr>
          <a:xfrm>
            <a:off x="1000928" y="44624"/>
            <a:ext cx="3118161" cy="461665"/>
          </a:xfrm>
          <a:prstGeom prst="rect">
            <a:avLst/>
          </a:prstGeom>
          <a:noFill/>
        </p:spPr>
        <p:txBody>
          <a:bodyPr wrap="none" rtlCol="0">
            <a:spAutoFit/>
          </a:bodyPr>
          <a:lstStyle/>
          <a:p>
            <a:r>
              <a:rPr lang="es-ES" sz="2400" dirty="0">
                <a:solidFill>
                  <a:schemeClr val="bg1"/>
                </a:solidFill>
                <a:latin typeface="Verdana" panose="020B0604030504040204" pitchFamily="34" charset="0"/>
                <a:ea typeface="Verdana" panose="020B0604030504040204" pitchFamily="34" charset="0"/>
                <a:cs typeface="Verdana" panose="020B0604030504040204" pitchFamily="34" charset="0"/>
              </a:rPr>
              <a:t>Algunos desafíos…</a:t>
            </a: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Imagen 6">
            <a:hlinkClick r:id="rId4"/>
            <a:extLst>
              <a:ext uri="{FF2B5EF4-FFF2-40B4-BE49-F238E27FC236}">
                <a16:creationId xmlns:a16="http://schemas.microsoft.com/office/drawing/2014/main" id="{E89660AD-581A-4EB5-9EF0-A35961F626EB}"/>
              </a:ext>
            </a:extLst>
          </p:cNvPr>
          <p:cNvPicPr>
            <a:picLocks noChangeAspect="1"/>
          </p:cNvPicPr>
          <p:nvPr/>
        </p:nvPicPr>
        <p:blipFill rotWithShape="1">
          <a:blip r:embed="rId5"/>
          <a:srcRect l="42913"/>
          <a:stretch/>
        </p:blipFill>
        <p:spPr>
          <a:xfrm>
            <a:off x="84445" y="840623"/>
            <a:ext cx="8996891" cy="5064254"/>
          </a:xfrm>
          <a:prstGeom prst="rect">
            <a:avLst/>
          </a:prstGeom>
        </p:spPr>
      </p:pic>
    </p:spTree>
    <p:extLst>
      <p:ext uri="{BB962C8B-B14F-4D97-AF65-F5344CB8AC3E}">
        <p14:creationId xmlns:p14="http://schemas.microsoft.com/office/powerpoint/2010/main" val="904536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2056780"/>
            <a:ext cx="9144000" cy="1692771"/>
          </a:xfrm>
          <a:prstGeom prst="rect">
            <a:avLst/>
          </a:prstGeom>
          <a:solidFill>
            <a:schemeClr val="accent1"/>
          </a:solidFill>
        </p:spPr>
        <p:txBody>
          <a:bodyPr wrap="square" rtlCol="0">
            <a:spAutoFit/>
          </a:bodyPr>
          <a:lstStyle/>
          <a:p>
            <a:pPr algn="ct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s-CO" sz="3200" dirty="0">
                <a:solidFill>
                  <a:schemeClr val="bg1"/>
                </a:solidFill>
                <a:latin typeface="Verdana" panose="020B0604030504040204" pitchFamily="34" charset="0"/>
                <a:ea typeface="Verdana" panose="020B0604030504040204" pitchFamily="34" charset="0"/>
                <a:cs typeface="Verdana" panose="020B0604030504040204" pitchFamily="34" charset="0"/>
              </a:rPr>
              <a:t>2. Los principios de la comunicación escrita</a:t>
            </a:r>
          </a:p>
          <a:p>
            <a:pPr marL="457200" indent="-457200" algn="ctr">
              <a:buAutoNum type="arabicPeriod"/>
            </a:pP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ULLET_s1">
            <a:extLst>
              <a:ext uri="{FF2B5EF4-FFF2-40B4-BE49-F238E27FC236}">
                <a16:creationId xmlns:a16="http://schemas.microsoft.com/office/drawing/2014/main" id="{11152C02-26D1-43F0-9170-284DF5756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BULLET_s1">
            <a:extLst>
              <a:ext uri="{FF2B5EF4-FFF2-40B4-BE49-F238E27FC236}">
                <a16:creationId xmlns:a16="http://schemas.microsoft.com/office/drawing/2014/main" id="{3607DD16-B075-42CD-9092-C93D57A61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LLET_s1">
            <a:extLst>
              <a:ext uri="{FF2B5EF4-FFF2-40B4-BE49-F238E27FC236}">
                <a16:creationId xmlns:a16="http://schemas.microsoft.com/office/drawing/2014/main" id="{41A53D39-0E4F-4536-86A5-B4A353891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2" name="0 Imagen" descr="Logo Mincultura PNG.png">
            <a:extLst>
              <a:ext uri="{FF2B5EF4-FFF2-40B4-BE49-F238E27FC236}">
                <a16:creationId xmlns:a16="http://schemas.microsoft.com/office/drawing/2014/main" id="{B5929E4E-C467-49EE-986D-2DCF522A221E}"/>
              </a:ext>
            </a:extLst>
          </p:cNvPr>
          <p:cNvPicPr/>
          <p:nvPr/>
        </p:nvPicPr>
        <p:blipFill>
          <a:blip r:embed="rId3"/>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463969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04" t="53017" r="45321" b="9968"/>
          <a:stretch/>
        </p:blipFill>
        <p:spPr bwMode="auto">
          <a:xfrm>
            <a:off x="541590" y="44624"/>
            <a:ext cx="8060377"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000928" y="44624"/>
            <a:ext cx="7648761" cy="461665"/>
          </a:xfrm>
          <a:prstGeom prst="rect">
            <a:avLst/>
          </a:prstGeom>
          <a:noFill/>
        </p:spPr>
        <p:txBody>
          <a:bodyPr wrap="non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Preguntas esenciales en todo acto comunicativo</a:t>
            </a:r>
          </a:p>
        </p:txBody>
      </p:sp>
      <p:sp>
        <p:nvSpPr>
          <p:cNvPr id="7" name="6 Rectángulo"/>
          <p:cNvSpPr/>
          <p:nvPr/>
        </p:nvSpPr>
        <p:spPr>
          <a:xfrm>
            <a:off x="251078" y="1264449"/>
            <a:ext cx="8641402" cy="615553"/>
          </a:xfrm>
          <a:prstGeom prst="rect">
            <a:avLst/>
          </a:prstGeom>
        </p:spPr>
        <p:txBody>
          <a:bodyPr wrap="square">
            <a:spAutoFit/>
          </a:bodyPr>
          <a:lstStyle/>
          <a:p>
            <a:pPr algn="just"/>
            <a:endParaRPr lang="es-CO" sz="1600" dirty="0">
              <a:solidFill>
                <a:schemeClr val="tx1">
                  <a:lumMod val="75000"/>
                  <a:lumOff val="25000"/>
                </a:schemeClr>
              </a:solidFill>
            </a:endParaRPr>
          </a:p>
          <a:p>
            <a:pPr algn="just"/>
            <a:endParaRPr lang="es-CO" dirty="0">
              <a:solidFill>
                <a:schemeClr val="tx1">
                  <a:lumMod val="75000"/>
                  <a:lumOff val="25000"/>
                </a:schemeClr>
              </a:solidFill>
            </a:endParaRPr>
          </a:p>
        </p:txBody>
      </p:sp>
      <p:pic>
        <p:nvPicPr>
          <p:cNvPr id="8" name="0 Imagen" descr="Logo Mincultura PNG.png">
            <a:extLst>
              <a:ext uri="{FF2B5EF4-FFF2-40B4-BE49-F238E27FC236}">
                <a16:creationId xmlns:a16="http://schemas.microsoft.com/office/drawing/2014/main" id="{2BBA3066-93AC-47BD-BEFA-F654C2B1C473}"/>
              </a:ext>
            </a:extLst>
          </p:cNvPr>
          <p:cNvPicPr/>
          <p:nvPr/>
        </p:nvPicPr>
        <p:blipFill>
          <a:blip r:embed="rId4"/>
          <a:stretch>
            <a:fillRect/>
          </a:stretch>
        </p:blipFill>
        <p:spPr>
          <a:xfrm>
            <a:off x="179512" y="6314672"/>
            <a:ext cx="2299335" cy="450850"/>
          </a:xfrm>
          <a:prstGeom prst="rect">
            <a:avLst/>
          </a:prstGeom>
        </p:spPr>
      </p:pic>
      <p:graphicFrame>
        <p:nvGraphicFramePr>
          <p:cNvPr id="3" name="Diagrama 2">
            <a:extLst>
              <a:ext uri="{FF2B5EF4-FFF2-40B4-BE49-F238E27FC236}">
                <a16:creationId xmlns:a16="http://schemas.microsoft.com/office/drawing/2014/main" id="{489C293B-E9AD-4384-ABF4-0E8DDE19C505}"/>
              </a:ext>
            </a:extLst>
          </p:cNvPr>
          <p:cNvGraphicFramePr/>
          <p:nvPr>
            <p:extLst>
              <p:ext uri="{D42A27DB-BD31-4B8C-83A1-F6EECF244321}">
                <p14:modId xmlns:p14="http://schemas.microsoft.com/office/powerpoint/2010/main" val="245277998"/>
              </p:ext>
            </p:extLst>
          </p:nvPr>
        </p:nvGraphicFramePr>
        <p:xfrm>
          <a:off x="0" y="764704"/>
          <a:ext cx="8946960" cy="51125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80737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9511" y="209097"/>
            <a:ext cx="8758281" cy="461665"/>
          </a:xfrm>
          <a:prstGeom prst="rect">
            <a:avLst/>
          </a:prstGeom>
          <a:solidFill>
            <a:schemeClr val="accent3"/>
          </a:solidFill>
        </p:spPr>
        <p:txBody>
          <a:bodyPr wrap="square" rtlCol="0">
            <a:spAutoFit/>
          </a:bodyPr>
          <a:lstStyle/>
          <a:p>
            <a:pPr algn="ctr"/>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¿En qué consiste el acto comunicativo?</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ULLET_s1">
            <a:extLst>
              <a:ext uri="{FF2B5EF4-FFF2-40B4-BE49-F238E27FC236}">
                <a16:creationId xmlns:a16="http://schemas.microsoft.com/office/drawing/2014/main" id="{11152C02-26D1-43F0-9170-284DF5756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BULLET_s1">
            <a:extLst>
              <a:ext uri="{FF2B5EF4-FFF2-40B4-BE49-F238E27FC236}">
                <a16:creationId xmlns:a16="http://schemas.microsoft.com/office/drawing/2014/main" id="{3607DD16-B075-42CD-9092-C93D57A61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LLET_s1">
            <a:extLst>
              <a:ext uri="{FF2B5EF4-FFF2-40B4-BE49-F238E27FC236}">
                <a16:creationId xmlns:a16="http://schemas.microsoft.com/office/drawing/2014/main" id="{41A53D39-0E4F-4536-86A5-B4A353891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2" name="0 Imagen" descr="Logo Mincultura PNG.png">
            <a:extLst>
              <a:ext uri="{FF2B5EF4-FFF2-40B4-BE49-F238E27FC236}">
                <a16:creationId xmlns:a16="http://schemas.microsoft.com/office/drawing/2014/main" id="{B5929E4E-C467-49EE-986D-2DCF522A221E}"/>
              </a:ext>
            </a:extLst>
          </p:cNvPr>
          <p:cNvPicPr/>
          <p:nvPr/>
        </p:nvPicPr>
        <p:blipFill>
          <a:blip r:embed="rId3"/>
          <a:stretch>
            <a:fillRect/>
          </a:stretch>
        </p:blipFill>
        <p:spPr>
          <a:xfrm>
            <a:off x="179512" y="6314672"/>
            <a:ext cx="2299335" cy="450850"/>
          </a:xfrm>
          <a:prstGeom prst="rect">
            <a:avLst/>
          </a:prstGeom>
        </p:spPr>
      </p:pic>
      <p:graphicFrame>
        <p:nvGraphicFramePr>
          <p:cNvPr id="2" name="Diagrama 1">
            <a:extLst>
              <a:ext uri="{FF2B5EF4-FFF2-40B4-BE49-F238E27FC236}">
                <a16:creationId xmlns:a16="http://schemas.microsoft.com/office/drawing/2014/main" id="{94A627C3-E280-4779-A2F6-873A5071850D}"/>
              </a:ext>
            </a:extLst>
          </p:cNvPr>
          <p:cNvGraphicFramePr/>
          <p:nvPr/>
        </p:nvGraphicFramePr>
        <p:xfrm>
          <a:off x="179511" y="836712"/>
          <a:ext cx="8640961" cy="53285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C4BD61D2-38BE-4DD1-AB20-DD6C1C3A1705}"/>
              </a:ext>
            </a:extLst>
          </p:cNvPr>
          <p:cNvSpPr txBox="1"/>
          <p:nvPr/>
        </p:nvSpPr>
        <p:spPr>
          <a:xfrm>
            <a:off x="3131840" y="2413337"/>
            <a:ext cx="2880320" cy="2215991"/>
          </a:xfrm>
          <a:prstGeom prst="rect">
            <a:avLst/>
          </a:prstGeom>
          <a:noFill/>
        </p:spPr>
        <p:txBody>
          <a:bodyPr wrap="square" rtlCol="0">
            <a:spAutoFit/>
          </a:bodyPr>
          <a:lstStyle/>
          <a:p>
            <a:pPr algn="ctr"/>
            <a:r>
              <a:rPr lang="es-CO" sz="2000" b="1" dirty="0">
                <a:effectLst>
                  <a:outerShdw blurRad="38100" dist="38100" dir="2700000" algn="tl">
                    <a:srgbClr val="000000">
                      <a:alpha val="43137"/>
                    </a:srgbClr>
                  </a:outerShdw>
                </a:effectLst>
              </a:rPr>
              <a:t>DISCURSO</a:t>
            </a:r>
          </a:p>
          <a:p>
            <a:pPr marL="285750" indent="-285750">
              <a:buFont typeface="Arial" panose="020B0604020202020204" pitchFamily="34" charset="0"/>
              <a:buChar char="•"/>
            </a:pPr>
            <a:r>
              <a:rPr lang="es-CO" sz="2000" dirty="0"/>
              <a:t>Formato</a:t>
            </a:r>
          </a:p>
          <a:p>
            <a:pPr marL="285750" indent="-285750">
              <a:buFont typeface="Arial" panose="020B0604020202020204" pitchFamily="34" charset="0"/>
              <a:buChar char="•"/>
            </a:pPr>
            <a:r>
              <a:rPr lang="es-CO" sz="2000" dirty="0"/>
              <a:t>Recursos expresivos lingüísticos, paralingüísticos</a:t>
            </a:r>
          </a:p>
          <a:p>
            <a:pPr marL="285750" indent="-285750">
              <a:buFont typeface="Arial" panose="020B0604020202020204" pitchFamily="34" charset="0"/>
              <a:buChar char="•"/>
            </a:pPr>
            <a:r>
              <a:rPr lang="es-CO" sz="2000" dirty="0"/>
              <a:t>Formas enunciativas</a:t>
            </a:r>
          </a:p>
          <a:p>
            <a:endParaRPr lang="es-CO" dirty="0"/>
          </a:p>
        </p:txBody>
      </p:sp>
      <p:sp>
        <p:nvSpPr>
          <p:cNvPr id="4" name="CuadroTexto 3">
            <a:extLst>
              <a:ext uri="{FF2B5EF4-FFF2-40B4-BE49-F238E27FC236}">
                <a16:creationId xmlns:a16="http://schemas.microsoft.com/office/drawing/2014/main" id="{A60598E3-E08A-4E17-8214-F7C3A5C08610}"/>
              </a:ext>
            </a:extLst>
          </p:cNvPr>
          <p:cNvSpPr txBox="1"/>
          <p:nvPr/>
        </p:nvSpPr>
        <p:spPr>
          <a:xfrm>
            <a:off x="3347864" y="6093296"/>
            <a:ext cx="5796136" cy="830997"/>
          </a:xfrm>
          <a:prstGeom prst="rect">
            <a:avLst/>
          </a:prstGeom>
          <a:noFill/>
        </p:spPr>
        <p:txBody>
          <a:bodyPr wrap="square" rtlCol="0">
            <a:spAutoFit/>
          </a:bodyPr>
          <a:lstStyle/>
          <a:p>
            <a:pPr algn="ctr"/>
            <a:r>
              <a:rPr lang="es-CO" sz="2400" b="1" dirty="0">
                <a:solidFill>
                  <a:srgbClr val="1D9A78"/>
                </a:solidFill>
              </a:rPr>
              <a:t>ES UN CONTRATO DISCURSIVO EL QUE SE ESTABLECE</a:t>
            </a:r>
          </a:p>
        </p:txBody>
      </p:sp>
      <p:sp>
        <p:nvSpPr>
          <p:cNvPr id="6" name="CuadroTexto 5">
            <a:extLst>
              <a:ext uri="{FF2B5EF4-FFF2-40B4-BE49-F238E27FC236}">
                <a16:creationId xmlns:a16="http://schemas.microsoft.com/office/drawing/2014/main" id="{F9B11EB2-D207-43C4-B2A9-211EED1A7F50}"/>
              </a:ext>
            </a:extLst>
          </p:cNvPr>
          <p:cNvSpPr txBox="1"/>
          <p:nvPr/>
        </p:nvSpPr>
        <p:spPr>
          <a:xfrm>
            <a:off x="2987824" y="4267680"/>
            <a:ext cx="1323256" cy="369332"/>
          </a:xfrm>
          <a:prstGeom prst="rect">
            <a:avLst/>
          </a:prstGeom>
          <a:noFill/>
        </p:spPr>
        <p:txBody>
          <a:bodyPr wrap="square" rtlCol="0">
            <a:spAutoFit/>
          </a:bodyPr>
          <a:lstStyle/>
          <a:p>
            <a:pPr algn="ctr"/>
            <a:r>
              <a:rPr lang="es-ES" b="1" dirty="0">
                <a:solidFill>
                  <a:srgbClr val="7030A0"/>
                </a:solidFill>
              </a:rPr>
              <a:t>REGISTRO</a:t>
            </a:r>
            <a:endParaRPr lang="es-CO" b="1" dirty="0">
              <a:solidFill>
                <a:srgbClr val="7030A0"/>
              </a:solidFill>
            </a:endParaRPr>
          </a:p>
        </p:txBody>
      </p:sp>
      <p:sp>
        <p:nvSpPr>
          <p:cNvPr id="13" name="CuadroTexto 12">
            <a:extLst>
              <a:ext uri="{FF2B5EF4-FFF2-40B4-BE49-F238E27FC236}">
                <a16:creationId xmlns:a16="http://schemas.microsoft.com/office/drawing/2014/main" id="{E847E1EB-F58F-428A-971A-FF9F5BDDB351}"/>
              </a:ext>
            </a:extLst>
          </p:cNvPr>
          <p:cNvSpPr txBox="1"/>
          <p:nvPr/>
        </p:nvSpPr>
        <p:spPr>
          <a:xfrm>
            <a:off x="4688904" y="4259996"/>
            <a:ext cx="1323256" cy="369332"/>
          </a:xfrm>
          <a:prstGeom prst="rect">
            <a:avLst/>
          </a:prstGeom>
          <a:noFill/>
        </p:spPr>
        <p:txBody>
          <a:bodyPr wrap="square" rtlCol="0">
            <a:spAutoFit/>
          </a:bodyPr>
          <a:lstStyle/>
          <a:p>
            <a:pPr algn="ctr"/>
            <a:r>
              <a:rPr lang="es-ES" b="1" dirty="0">
                <a:solidFill>
                  <a:srgbClr val="7030A0"/>
                </a:solidFill>
              </a:rPr>
              <a:t>TONO</a:t>
            </a:r>
            <a:endParaRPr lang="es-CO" b="1" dirty="0">
              <a:solidFill>
                <a:srgbClr val="7030A0"/>
              </a:solidFill>
            </a:endParaRPr>
          </a:p>
        </p:txBody>
      </p:sp>
    </p:spTree>
    <p:extLst>
      <p:ext uri="{BB962C8B-B14F-4D97-AF65-F5344CB8AC3E}">
        <p14:creationId xmlns:p14="http://schemas.microsoft.com/office/powerpoint/2010/main" val="2837889627"/>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_dlc_DocId xmlns="ae9388c0-b1e2-40ea-b6a8-c51c7913cbd2">H7EN5MXTHQNV-1513-204</_dlc_DocId>
    <_dlc_DocIdUrl xmlns="ae9388c0-b1e2-40ea-b6a8-c51c7913cbd2">
      <Url>https://www.mincultura.gov.co/ministerio/recursos-humanos/_layouts/15/DocIdRedir.aspx?ID=H7EN5MXTHQNV-1513-204</Url>
      <Description>H7EN5MXTHQNV-1513-204</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o" ma:contentTypeID="0x0101006A81FD8BE8D33941B641A993FB072DFD" ma:contentTypeVersion="2" ma:contentTypeDescription="Crear nuevo documento." ma:contentTypeScope="" ma:versionID="10a98ce036d8a2255ee32d4e20cf8e1b">
  <xsd:schema xmlns:xsd="http://www.w3.org/2001/XMLSchema" xmlns:xs="http://www.w3.org/2001/XMLSchema" xmlns:p="http://schemas.microsoft.com/office/2006/metadata/properties" xmlns:ns1="http://schemas.microsoft.com/sharepoint/v3" xmlns:ns2="ae9388c0-b1e2-40ea-b6a8-c51c7913cbd2" targetNamespace="http://schemas.microsoft.com/office/2006/metadata/properties" ma:root="true" ma:fieldsID="2da0221a89756a2ec0c2db0b0b4be7e2" ns1:_="" ns2:_="">
    <xsd:import namespace="http://schemas.microsoft.com/sharepoint/v3"/>
    <xsd:import namespace="ae9388c0-b1e2-40ea-b6a8-c51c7913cbd2"/>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Fecha de inicio programada" ma:internalName="PublishingStartDate">
      <xsd:simpleType>
        <xsd:restriction base="dms:Unknown"/>
      </xsd:simpleType>
    </xsd:element>
    <xsd:element name="PublishingExpirationDate" ma:index="12" nillable="true" ma:displayName="Fecha de finalización programada"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e9388c0-b1e2-40ea-b6a8-c51c7913cbd2"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9F57CB-1E04-4BF3-88D4-58015B9EFBF6}"/>
</file>

<file path=customXml/itemProps2.xml><?xml version="1.0" encoding="utf-8"?>
<ds:datastoreItem xmlns:ds="http://schemas.openxmlformats.org/officeDocument/2006/customXml" ds:itemID="{69530C3C-0973-4F3F-A9B0-21E5B1728981}"/>
</file>

<file path=customXml/itemProps3.xml><?xml version="1.0" encoding="utf-8"?>
<ds:datastoreItem xmlns:ds="http://schemas.openxmlformats.org/officeDocument/2006/customXml" ds:itemID="{6207359C-84C0-44D7-9CCA-239F8C849723}"/>
</file>

<file path=customXml/itemProps4.xml><?xml version="1.0" encoding="utf-8"?>
<ds:datastoreItem xmlns:ds="http://schemas.openxmlformats.org/officeDocument/2006/customXml" ds:itemID="{6CCE798D-7256-4680-937E-4557BD5B9103}"/>
</file>

<file path=docProps/app.xml><?xml version="1.0" encoding="utf-8"?>
<Properties xmlns="http://schemas.openxmlformats.org/officeDocument/2006/extended-properties" xmlns:vt="http://schemas.openxmlformats.org/officeDocument/2006/docPropsVTypes">
  <Template>Office Theme</Template>
  <TotalTime>2947</TotalTime>
  <Words>3689</Words>
  <Application>Microsoft Office PowerPoint</Application>
  <PresentationFormat>Presentación en pantalla (4:3)</PresentationFormat>
  <Paragraphs>420</Paragraphs>
  <Slides>56</Slides>
  <Notes>11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56</vt:i4>
      </vt:variant>
    </vt:vector>
  </HeadingPairs>
  <TitlesOfParts>
    <vt:vector size="65" baseType="lpstr">
      <vt:lpstr>Arial</vt:lpstr>
      <vt:lpstr>Arial Black</vt:lpstr>
      <vt:lpstr>Calibri</vt:lpstr>
      <vt:lpstr>Calibri Light</vt:lpstr>
      <vt:lpstr>Times New Roman</vt:lpstr>
      <vt:lpstr>ui-sans-serif</vt:lpstr>
      <vt:lpstr>Verdana</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Carolina Acosta Gutierrez</dc:creator>
  <cp:lastModifiedBy>Laura Emilia Fonseca Duque</cp:lastModifiedBy>
  <cp:revision>230</cp:revision>
  <dcterms:created xsi:type="dcterms:W3CDTF">2014-10-20T16:00:02Z</dcterms:created>
  <dcterms:modified xsi:type="dcterms:W3CDTF">2021-11-30T13:57:02Z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12282ab0-884b-4caf-bbfe-5badc53c7322</vt:lpwstr>
  </property>
  <property fmtid="{D5CDD505-2E9C-101B-9397-08002B2CF9AE}" pid="3" name="ContentTypeId">
    <vt:lpwstr>0x0101006A81FD8BE8D33941B641A993FB072DFD</vt:lpwstr>
  </property>
</Properties>
</file>