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1.xml" ContentType="application/vnd.openxmlformats-officedocument.theme+xml"/>
  <Override PartName="/ppt/charts/colors9.xml" ContentType="application/vnd.ms-office.chartcolorstyle+xml"/>
  <Override PartName="/ppt/notesMasters/notesMaster1.xml" ContentType="application/vnd.openxmlformats-officedocument.presentationml.notesMaster+xml"/>
  <Override PartName="/ppt/charts/chart9.xml" ContentType="application/vnd.openxmlformats-officedocument.drawingml.chart+xml"/>
  <Override PartName="/ppt/charts/colors1.xml" ContentType="application/vnd.ms-office.chartcolorstyle+xml"/>
  <Override PartName="/ppt/charts/style8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8.xml" ContentType="application/vnd.ms-office.chartcolor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9"/>
  </p:notesMasterIdLst>
  <p:sldIdLst>
    <p:sldId id="256" r:id="rId5"/>
    <p:sldId id="258" r:id="rId6"/>
    <p:sldId id="262" r:id="rId7"/>
    <p:sldId id="300" r:id="rId8"/>
    <p:sldId id="302" r:id="rId9"/>
    <p:sldId id="304" r:id="rId10"/>
    <p:sldId id="303" r:id="rId11"/>
    <p:sldId id="306" r:id="rId12"/>
    <p:sldId id="305" r:id="rId13"/>
    <p:sldId id="299" r:id="rId14"/>
    <p:sldId id="307" r:id="rId15"/>
    <p:sldId id="308" r:id="rId16"/>
    <p:sldId id="311" r:id="rId17"/>
    <p:sldId id="310" r:id="rId18"/>
    <p:sldId id="309" r:id="rId19"/>
    <p:sldId id="319" r:id="rId20"/>
    <p:sldId id="312" r:id="rId21"/>
    <p:sldId id="373" r:id="rId22"/>
    <p:sldId id="316" r:id="rId23"/>
    <p:sldId id="374" r:id="rId24"/>
    <p:sldId id="375" r:id="rId25"/>
    <p:sldId id="370" r:id="rId26"/>
    <p:sldId id="371" r:id="rId27"/>
    <p:sldId id="260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90C"/>
    <a:srgbClr val="CC3300"/>
    <a:srgbClr val="FF0F09"/>
    <a:srgbClr val="F42F63"/>
    <a:srgbClr val="AA72D4"/>
    <a:srgbClr val="E49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 snapToGrid="0">
      <p:cViewPr varScale="1">
        <p:scale>
          <a:sx n="142" d="100"/>
          <a:sy n="142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General'!$J$201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General'!$K$201:$M$201</c:f>
              <c:numCache>
                <c:formatCode>General</c:formatCode>
                <c:ptCount val="3"/>
                <c:pt idx="0">
                  <c:v>652</c:v>
                </c:pt>
                <c:pt idx="1">
                  <c:v>695</c:v>
                </c:pt>
                <c:pt idx="2">
                  <c:v>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F-4359-896C-E5A532B65ACB}"/>
            </c:ext>
          </c:extLst>
        </c:ser>
        <c:ser>
          <c:idx val="1"/>
          <c:order val="1"/>
          <c:tx>
            <c:strRef>
              <c:f>'Percepcion BPPP General'!$J$202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General'!$K$202:$M$202</c:f>
              <c:numCache>
                <c:formatCode>General</c:formatCode>
                <c:ptCount val="3"/>
                <c:pt idx="0">
                  <c:v>252</c:v>
                </c:pt>
                <c:pt idx="1">
                  <c:v>238</c:v>
                </c:pt>
                <c:pt idx="2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F-4359-896C-E5A532B65ACB}"/>
            </c:ext>
          </c:extLst>
        </c:ser>
        <c:ser>
          <c:idx val="2"/>
          <c:order val="2"/>
          <c:tx>
            <c:strRef>
              <c:f>'Percepcion BPPP General'!$J$203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General'!$K$203:$M$203</c:f>
              <c:numCache>
                <c:formatCode>General</c:formatCode>
                <c:ptCount val="3"/>
                <c:pt idx="0">
                  <c:v>61</c:v>
                </c:pt>
                <c:pt idx="1">
                  <c:v>48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F-4359-896C-E5A532B65ACB}"/>
            </c:ext>
          </c:extLst>
        </c:ser>
        <c:ser>
          <c:idx val="3"/>
          <c:order val="3"/>
          <c:tx>
            <c:strRef>
              <c:f>'Percepcion BPPP General'!$J$204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General'!$K$204:$M$204</c:f>
              <c:numCache>
                <c:formatCode>General</c:formatCode>
                <c:ptCount val="3"/>
                <c:pt idx="0">
                  <c:v>46</c:v>
                </c:pt>
                <c:pt idx="1">
                  <c:v>40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7F-4359-896C-E5A532B65ACB}"/>
            </c:ext>
          </c:extLst>
        </c:ser>
        <c:ser>
          <c:idx val="4"/>
          <c:order val="4"/>
          <c:tx>
            <c:strRef>
              <c:f>'Percepcion BPPP General'!$J$205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General'!$K$205:$M$205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7F-4359-896C-E5A532B65A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923808"/>
        <c:axId val="2068927968"/>
      </c:barChart>
      <c:catAx>
        <c:axId val="206892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8927968"/>
        <c:crosses val="autoZero"/>
        <c:auto val="1"/>
        <c:lblAlgn val="ctr"/>
        <c:lblOffset val="100"/>
        <c:noMultiLvlLbl val="0"/>
      </c:catAx>
      <c:valAx>
        <c:axId val="2068927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892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General'!$J$239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General'!$K$239:$M$239</c:f>
              <c:numCache>
                <c:formatCode>General</c:formatCode>
                <c:ptCount val="3"/>
                <c:pt idx="0">
                  <c:v>714</c:v>
                </c:pt>
                <c:pt idx="1">
                  <c:v>552</c:v>
                </c:pt>
                <c:pt idx="2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5-4425-9599-C1AC2B8AEE72}"/>
            </c:ext>
          </c:extLst>
        </c:ser>
        <c:ser>
          <c:idx val="1"/>
          <c:order val="1"/>
          <c:tx>
            <c:strRef>
              <c:f>'Percepcion BPPP General'!$J$240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General'!$K$240:$M$240</c:f>
              <c:numCache>
                <c:formatCode>General</c:formatCode>
                <c:ptCount val="3"/>
                <c:pt idx="0">
                  <c:v>227</c:v>
                </c:pt>
                <c:pt idx="1">
                  <c:v>285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5-4425-9599-C1AC2B8AEE72}"/>
            </c:ext>
          </c:extLst>
        </c:ser>
        <c:ser>
          <c:idx val="2"/>
          <c:order val="2"/>
          <c:tx>
            <c:strRef>
              <c:f>'Percepcion BPPP General'!$J$241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General'!$K$241:$M$241</c:f>
              <c:numCache>
                <c:formatCode>General</c:formatCode>
                <c:ptCount val="3"/>
                <c:pt idx="0">
                  <c:v>49</c:v>
                </c:pt>
                <c:pt idx="1">
                  <c:v>65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5-4425-9599-C1AC2B8AEE72}"/>
            </c:ext>
          </c:extLst>
        </c:ser>
        <c:ser>
          <c:idx val="3"/>
          <c:order val="3"/>
          <c:tx>
            <c:strRef>
              <c:f>'Percepcion BPPP General'!$J$242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General'!$K$242:$M$242</c:f>
              <c:numCache>
                <c:formatCode>General</c:formatCode>
                <c:ptCount val="3"/>
                <c:pt idx="0">
                  <c:v>31</c:v>
                </c:pt>
                <c:pt idx="1">
                  <c:v>81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25-4425-9599-C1AC2B8AEE72}"/>
            </c:ext>
          </c:extLst>
        </c:ser>
        <c:ser>
          <c:idx val="4"/>
          <c:order val="4"/>
          <c:tx>
            <c:strRef>
              <c:f>'Percepcion BPPP General'!$J$243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General'!$K$243:$M$243</c:f>
              <c:numCache>
                <c:formatCode>General</c:formatCode>
                <c:ptCount val="3"/>
                <c:pt idx="0">
                  <c:v>30</c:v>
                </c:pt>
                <c:pt idx="1">
                  <c:v>68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5-4425-9599-C1AC2B8AEE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7995983"/>
        <c:axId val="1837998895"/>
      </c:barChart>
      <c:catAx>
        <c:axId val="183799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8895"/>
        <c:crosses val="autoZero"/>
        <c:auto val="1"/>
        <c:lblAlgn val="ctr"/>
        <c:lblOffset val="100"/>
        <c:noMultiLvlLbl val="0"/>
      </c:catAx>
      <c:valAx>
        <c:axId val="183799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5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86986711783166E-2"/>
          <c:y val="0.22877686325587446"/>
          <c:w val="0.93325996681535783"/>
          <c:h val="0.50812268460551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General'!$J$239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General'!$K$239:$M$239</c:f>
              <c:numCache>
                <c:formatCode>General</c:formatCode>
                <c:ptCount val="3"/>
                <c:pt idx="0">
                  <c:v>714</c:v>
                </c:pt>
                <c:pt idx="1">
                  <c:v>552</c:v>
                </c:pt>
                <c:pt idx="2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F-4691-9C80-7E7158F40A38}"/>
            </c:ext>
          </c:extLst>
        </c:ser>
        <c:ser>
          <c:idx val="1"/>
          <c:order val="1"/>
          <c:tx>
            <c:strRef>
              <c:f>'Percepcion BPPP General'!$J$240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General'!$K$240:$M$240</c:f>
              <c:numCache>
                <c:formatCode>General</c:formatCode>
                <c:ptCount val="3"/>
                <c:pt idx="0">
                  <c:v>227</c:v>
                </c:pt>
                <c:pt idx="1">
                  <c:v>285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F-4691-9C80-7E7158F40A38}"/>
            </c:ext>
          </c:extLst>
        </c:ser>
        <c:ser>
          <c:idx val="2"/>
          <c:order val="2"/>
          <c:tx>
            <c:strRef>
              <c:f>'Percepcion BPPP General'!$J$241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General'!$K$241:$M$241</c:f>
              <c:numCache>
                <c:formatCode>General</c:formatCode>
                <c:ptCount val="3"/>
                <c:pt idx="0">
                  <c:v>49</c:v>
                </c:pt>
                <c:pt idx="1">
                  <c:v>65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F-4691-9C80-7E7158F40A38}"/>
            </c:ext>
          </c:extLst>
        </c:ser>
        <c:ser>
          <c:idx val="3"/>
          <c:order val="3"/>
          <c:tx>
            <c:strRef>
              <c:f>'Percepcion BPPP General'!$J$242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General'!$K$242:$M$242</c:f>
              <c:numCache>
                <c:formatCode>General</c:formatCode>
                <c:ptCount val="3"/>
                <c:pt idx="0">
                  <c:v>31</c:v>
                </c:pt>
                <c:pt idx="1">
                  <c:v>81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F-4691-9C80-7E7158F40A38}"/>
            </c:ext>
          </c:extLst>
        </c:ser>
        <c:ser>
          <c:idx val="4"/>
          <c:order val="4"/>
          <c:tx>
            <c:strRef>
              <c:f>'Percepcion BPPP General'!$J$243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General'!$K$243:$M$243</c:f>
              <c:numCache>
                <c:formatCode>General</c:formatCode>
                <c:ptCount val="3"/>
                <c:pt idx="0">
                  <c:v>30</c:v>
                </c:pt>
                <c:pt idx="1">
                  <c:v>68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AF-4691-9C80-7E7158F40A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7995983"/>
        <c:axId val="1837998895"/>
      </c:barChart>
      <c:catAx>
        <c:axId val="183799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8895"/>
        <c:crosses val="autoZero"/>
        <c:auto val="1"/>
        <c:lblAlgn val="ctr"/>
        <c:lblOffset val="100"/>
        <c:noMultiLvlLbl val="0"/>
      </c:catAx>
      <c:valAx>
        <c:axId val="183799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598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0603185046807055"/>
          <c:y val="0.87247487258386769"/>
          <c:w val="0.83684348637241679"/>
          <c:h val="0.12752512741613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General'!$F$307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General'!$G$307:$I$307</c:f>
              <c:numCache>
                <c:formatCode>General</c:formatCode>
                <c:ptCount val="3"/>
                <c:pt idx="0">
                  <c:v>572</c:v>
                </c:pt>
                <c:pt idx="1">
                  <c:v>480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1-4D5A-B768-CAD65FFD89B6}"/>
            </c:ext>
          </c:extLst>
        </c:ser>
        <c:ser>
          <c:idx val="1"/>
          <c:order val="1"/>
          <c:tx>
            <c:strRef>
              <c:f>'Percepcion BPPP General'!$F$308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General'!$G$308:$I$308</c:f>
              <c:numCache>
                <c:formatCode>General</c:formatCode>
                <c:ptCount val="3"/>
                <c:pt idx="0">
                  <c:v>259</c:v>
                </c:pt>
                <c:pt idx="1">
                  <c:v>290</c:v>
                </c:pt>
                <c:pt idx="2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1-4D5A-B768-CAD65FFD89B6}"/>
            </c:ext>
          </c:extLst>
        </c:ser>
        <c:ser>
          <c:idx val="2"/>
          <c:order val="2"/>
          <c:tx>
            <c:strRef>
              <c:f>'Percepcion BPPP General'!$F$309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General'!$G$309:$I$309</c:f>
              <c:numCache>
                <c:formatCode>General</c:formatCode>
                <c:ptCount val="3"/>
                <c:pt idx="0">
                  <c:v>90</c:v>
                </c:pt>
                <c:pt idx="1">
                  <c:v>114</c:v>
                </c:pt>
                <c:pt idx="2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1-4D5A-B768-CAD65FFD89B6}"/>
            </c:ext>
          </c:extLst>
        </c:ser>
        <c:ser>
          <c:idx val="3"/>
          <c:order val="3"/>
          <c:tx>
            <c:strRef>
              <c:f>'Percepcion BPPP General'!$F$310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General'!$G$310:$I$310</c:f>
              <c:numCache>
                <c:formatCode>General</c:formatCode>
                <c:ptCount val="3"/>
                <c:pt idx="0">
                  <c:v>79</c:v>
                </c:pt>
                <c:pt idx="1">
                  <c:v>95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1-4D5A-B768-CAD65FFD89B6}"/>
            </c:ext>
          </c:extLst>
        </c:ser>
        <c:ser>
          <c:idx val="4"/>
          <c:order val="4"/>
          <c:tx>
            <c:strRef>
              <c:f>'Percepcion BPPP General'!$F$311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General'!$G$311:$I$311</c:f>
              <c:numCache>
                <c:formatCode>General</c:formatCode>
                <c:ptCount val="3"/>
                <c:pt idx="0">
                  <c:v>51</c:v>
                </c:pt>
                <c:pt idx="1">
                  <c:v>72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1-4D5A-B768-CAD65FFD8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5845119"/>
        <c:axId val="1905846367"/>
      </c:barChart>
      <c:catAx>
        <c:axId val="190584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05846367"/>
        <c:crosses val="autoZero"/>
        <c:auto val="1"/>
        <c:lblAlgn val="ctr"/>
        <c:lblOffset val="100"/>
        <c:noMultiLvlLbl val="0"/>
      </c:catAx>
      <c:valAx>
        <c:axId val="1905846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05845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074302036390034E-2"/>
          <c:y val="0.84132552507529257"/>
          <c:w val="0.93604884348548678"/>
          <c:h val="0.14913021341194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15054666245734E-2"/>
          <c:y val="4.5078752289836051E-2"/>
          <c:w val="0.93489436252470404"/>
          <c:h val="0.64502628410714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'Percepcion BPPP General'!$D$352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General'!$E$352:$G$352</c:f>
              <c:numCache>
                <c:formatCode>General</c:formatCode>
                <c:ptCount val="3"/>
                <c:pt idx="0">
                  <c:v>566</c:v>
                </c:pt>
                <c:pt idx="1">
                  <c:v>551</c:v>
                </c:pt>
                <c:pt idx="2">
                  <c:v>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5-4515-93D8-A41F3F591110}"/>
            </c:ext>
          </c:extLst>
        </c:ser>
        <c:ser>
          <c:idx val="1"/>
          <c:order val="1"/>
          <c:tx>
            <c:strRef>
              <c:f>'Percepcion BPPP General'!$D$353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General'!$E$353:$G$353</c:f>
              <c:numCache>
                <c:formatCode>General</c:formatCode>
                <c:ptCount val="3"/>
                <c:pt idx="0">
                  <c:v>263</c:v>
                </c:pt>
                <c:pt idx="1">
                  <c:v>244</c:v>
                </c:pt>
                <c:pt idx="2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5-4515-93D8-A41F3F591110}"/>
            </c:ext>
          </c:extLst>
        </c:ser>
        <c:ser>
          <c:idx val="2"/>
          <c:order val="2"/>
          <c:tx>
            <c:strRef>
              <c:f>'Percepcion BPPP General'!$D$354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General'!$E$354:$G$354</c:f>
              <c:numCache>
                <c:formatCode>General</c:formatCode>
                <c:ptCount val="3"/>
                <c:pt idx="0">
                  <c:v>109</c:v>
                </c:pt>
                <c:pt idx="1">
                  <c:v>136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5-4515-93D8-A41F3F591110}"/>
            </c:ext>
          </c:extLst>
        </c:ser>
        <c:ser>
          <c:idx val="3"/>
          <c:order val="3"/>
          <c:tx>
            <c:strRef>
              <c:f>'Percepcion BPPP General'!$D$355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General'!$E$355:$G$355</c:f>
              <c:numCache>
                <c:formatCode>General</c:formatCode>
                <c:ptCount val="3"/>
                <c:pt idx="0">
                  <c:v>55</c:v>
                </c:pt>
                <c:pt idx="1">
                  <c:v>68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15-4515-93D8-A41F3F591110}"/>
            </c:ext>
          </c:extLst>
        </c:ser>
        <c:ser>
          <c:idx val="4"/>
          <c:order val="4"/>
          <c:tx>
            <c:strRef>
              <c:f>'Percepcion BPPP General'!$D$356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General'!$E$356:$G$356</c:f>
              <c:numCache>
                <c:formatCode>General</c:formatCode>
                <c:ptCount val="3"/>
                <c:pt idx="0">
                  <c:v>58</c:v>
                </c:pt>
                <c:pt idx="1">
                  <c:v>52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15-4515-93D8-A41F3F5911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3145231"/>
        <c:axId val="1093145647"/>
      </c:barChart>
      <c:catAx>
        <c:axId val="109314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3145647"/>
        <c:crosses val="autoZero"/>
        <c:auto val="1"/>
        <c:lblAlgn val="ctr"/>
        <c:lblOffset val="100"/>
        <c:noMultiLvlLbl val="0"/>
      </c:catAx>
      <c:valAx>
        <c:axId val="1093145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314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General'!$J$142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General'!$K$142:$M$142</c:f>
              <c:numCache>
                <c:formatCode>General</c:formatCode>
                <c:ptCount val="3"/>
                <c:pt idx="0">
                  <c:v>594</c:v>
                </c:pt>
                <c:pt idx="1">
                  <c:v>484</c:v>
                </c:pt>
                <c:pt idx="2">
                  <c:v>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1-4B87-87F2-8502532B929F}"/>
            </c:ext>
          </c:extLst>
        </c:ser>
        <c:ser>
          <c:idx val="1"/>
          <c:order val="1"/>
          <c:tx>
            <c:strRef>
              <c:f>'Percepcion BPPP General'!$J$143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General'!$K$143:$M$143</c:f>
              <c:numCache>
                <c:formatCode>General</c:formatCode>
                <c:ptCount val="3"/>
                <c:pt idx="0">
                  <c:v>231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91-4B87-87F2-8502532B929F}"/>
            </c:ext>
          </c:extLst>
        </c:ser>
        <c:ser>
          <c:idx val="2"/>
          <c:order val="2"/>
          <c:tx>
            <c:strRef>
              <c:f>'Percepcion BPPP General'!$J$144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General'!$K$144:$M$144</c:f>
              <c:numCache>
                <c:formatCode>General</c:formatCode>
                <c:ptCount val="3"/>
                <c:pt idx="0">
                  <c:v>58</c:v>
                </c:pt>
                <c:pt idx="1">
                  <c:v>85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91-4B87-87F2-8502532B929F}"/>
            </c:ext>
          </c:extLst>
        </c:ser>
        <c:ser>
          <c:idx val="3"/>
          <c:order val="3"/>
          <c:tx>
            <c:strRef>
              <c:f>'Percepcion BPPP General'!$J$145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General'!$K$145:$M$145</c:f>
              <c:numCache>
                <c:formatCode>General</c:formatCode>
                <c:ptCount val="3"/>
                <c:pt idx="0">
                  <c:v>97</c:v>
                </c:pt>
                <c:pt idx="1">
                  <c:v>110</c:v>
                </c:pt>
                <c:pt idx="2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91-4B87-87F2-8502532B929F}"/>
            </c:ext>
          </c:extLst>
        </c:ser>
        <c:ser>
          <c:idx val="4"/>
          <c:order val="4"/>
          <c:tx>
            <c:strRef>
              <c:f>'Percepcion BPPP General'!$J$146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General'!$K$146:$M$146</c:f>
              <c:numCache>
                <c:formatCode>General</c:formatCode>
                <c:ptCount val="3"/>
                <c:pt idx="0">
                  <c:v>71</c:v>
                </c:pt>
                <c:pt idx="1">
                  <c:v>72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91-4B87-87F2-8502532B9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857311"/>
        <c:axId val="602859391"/>
      </c:barChart>
      <c:catAx>
        <c:axId val="60285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2859391"/>
        <c:crosses val="autoZero"/>
        <c:auto val="1"/>
        <c:lblAlgn val="ctr"/>
        <c:lblOffset val="100"/>
        <c:noMultiLvlLbl val="0"/>
      </c:catAx>
      <c:valAx>
        <c:axId val="60285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2857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General'!$E$445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EB-4B54-BF3D-CF7FEC489D2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EB-4B54-BF3D-CF7FEC489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General'!$D$446:$D$448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General'!$E$446:$E$448</c:f>
              <c:numCache>
                <c:formatCode>General</c:formatCode>
                <c:ptCount val="3"/>
                <c:pt idx="0">
                  <c:v>854</c:v>
                </c:pt>
                <c:pt idx="1">
                  <c:v>125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B-4B54-BF3D-CF7FEC489D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601728"/>
        <c:axId val="1731605056"/>
      </c:barChart>
      <c:catAx>
        <c:axId val="17316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5056"/>
        <c:crosses val="autoZero"/>
        <c:auto val="1"/>
        <c:lblAlgn val="ctr"/>
        <c:lblOffset val="100"/>
        <c:noMultiLvlLbl val="0"/>
      </c:catAx>
      <c:valAx>
        <c:axId val="173160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General'!$E$445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EB-4B54-BF3D-CF7FEC489D2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EB-4B54-BF3D-CF7FEC489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General'!$D$446:$D$448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General'!$E$446:$E$448</c:f>
              <c:numCache>
                <c:formatCode>General</c:formatCode>
                <c:ptCount val="3"/>
                <c:pt idx="0">
                  <c:v>854</c:v>
                </c:pt>
                <c:pt idx="1">
                  <c:v>125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B-4B54-BF3D-CF7FEC489D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601728"/>
        <c:axId val="1731605056"/>
      </c:barChart>
      <c:catAx>
        <c:axId val="17316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5056"/>
        <c:crosses val="autoZero"/>
        <c:auto val="1"/>
        <c:lblAlgn val="ctr"/>
        <c:lblOffset val="100"/>
        <c:noMultiLvlLbl val="0"/>
      </c:catAx>
      <c:valAx>
        <c:axId val="173160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C5-4E05-9C3C-2E0087426D7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C5-4E05-9C3C-2E0087426D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General'!$D$492:$D$494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General'!$E$492:$E$494</c:f>
              <c:numCache>
                <c:formatCode>General</c:formatCode>
                <c:ptCount val="3"/>
                <c:pt idx="0">
                  <c:v>842</c:v>
                </c:pt>
                <c:pt idx="1">
                  <c:v>140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C5-4E05-9C3C-2E0087426D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7332208"/>
        <c:axId val="1897330544"/>
      </c:barChart>
      <c:catAx>
        <c:axId val="18973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7330544"/>
        <c:crosses val="autoZero"/>
        <c:auto val="1"/>
        <c:lblAlgn val="ctr"/>
        <c:lblOffset val="100"/>
        <c:noMultiLvlLbl val="0"/>
      </c:catAx>
      <c:valAx>
        <c:axId val="189733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733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63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4769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77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513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671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04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496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9811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7336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10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8542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651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80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4058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0932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224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2617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99527982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99527982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62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61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116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2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0412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49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08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66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salazar@minculutra.gov.co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1155" y="-4278"/>
            <a:ext cx="343323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35115" y="2121213"/>
            <a:ext cx="5546912" cy="24602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r>
              <a:rPr lang="es-CO" sz="2400" b="1" dirty="0">
                <a:solidFill>
                  <a:srgbClr val="434343"/>
                </a:solidFill>
                <a:latin typeface="Work Sans" pitchFamily="2" charset="0"/>
              </a:rPr>
              <a:t>RESUMEN RESULTADOS DE LA ENCUESTA DE SATISFACCIÓN Y PERCEPCIÓN </a:t>
            </a:r>
            <a: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  <a:t>DE PLANES, PROGRAMAS Y PROYECTOS-PPP DEL MINISTERIO DE CULTURA VIGENCIA </a:t>
            </a:r>
            <a:b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</a:br>
            <a: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  <a:t>2021</a:t>
            </a:r>
            <a:br>
              <a:rPr lang="es-MX" sz="2800" b="1" dirty="0">
                <a:solidFill>
                  <a:srgbClr val="434343"/>
                </a:solidFill>
                <a:latin typeface="Work Sans" pitchFamily="2" charset="0"/>
              </a:rPr>
            </a:br>
            <a:br>
              <a:rPr lang="es-CO" sz="28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endParaRPr lang="es-CO" sz="2800" b="1" dirty="0">
              <a:solidFill>
                <a:srgbClr val="434343"/>
              </a:solidFill>
              <a:latin typeface="Arial Nova" panose="020B05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92885" y="660969"/>
            <a:ext cx="7968196" cy="382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3.3. PARTICIPACIÓN SOCIAL: Análisis de resultados.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CO" sz="1800" b="1" dirty="0">
              <a:latin typeface="Work Sans" pitchFamily="2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referente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participación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social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,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88%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beneficiarios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registra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b="1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b="1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estar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amplitud,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pluralidad</a:t>
            </a:r>
            <a:r>
              <a:rPr lang="es-ES" sz="1800" spc="-29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 acceso de la ciudadanía en el desarrollo de los programas y proyectos.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Mientras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7%</a:t>
            </a:r>
            <a:r>
              <a:rPr lang="es-ES" sz="1800" b="1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calificó negativamente este componente y el 5% de encuestados lo perciben normal sin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destacarlo.</a:t>
            </a:r>
            <a:endParaRPr lang="es-CO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CO" dirty="0">
              <a:latin typeface="Work Sans" pitchFamily="2" charset="0"/>
            </a:endParaRPr>
          </a:p>
          <a:p>
            <a:pPr algn="just"/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  <a:p>
            <a:pPr algn="just"/>
            <a:r>
              <a:rPr lang="es-CO" dirty="0">
                <a:latin typeface="Work Sans" pitchFamily="2" charset="0"/>
                <a:ea typeface="Calibri" panose="020F0502020204030204" pitchFamily="34" charset="0"/>
              </a:rPr>
              <a:t> </a:t>
            </a:r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6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3472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80" y="285572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3.4.  APOYO EN LA IMPLEMENTACIÓN Y EJECUCIÓN: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1800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En esta dimensión se evalúa la aprobación al desempeño de cada área en la prestación de asistencia técnica, económica y logística en el Planes, Programas y Proyectos, los resultados por pregunta evaluada son: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772758" y="4722549"/>
            <a:ext cx="68016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CO" sz="10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4.Percepción general componente implementación y ejecución.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E20C80B-3848-4303-BED1-4013813C5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13147"/>
              </p:ext>
            </p:extLst>
          </p:nvPr>
        </p:nvGraphicFramePr>
        <p:xfrm>
          <a:off x="876033" y="1886535"/>
          <a:ext cx="6801644" cy="266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9171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06824" y="363223"/>
            <a:ext cx="8084085" cy="408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3.4. APOYO EN LA IMPLEMENTACIÓN Y EJECUCIÓN</a:t>
            </a:r>
            <a:r>
              <a:rPr lang="es-CO" sz="1800" b="1" i="1" dirty="0">
                <a:latin typeface="Work Sans" pitchFamily="2" charset="0"/>
              </a:rPr>
              <a:t>: </a:t>
            </a:r>
            <a:r>
              <a:rPr lang="es-CO" sz="1800" b="1" dirty="0">
                <a:latin typeface="Work Sans" pitchFamily="2" charset="0"/>
              </a:rPr>
              <a:t>Análisis de resultados.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O" sz="1800" b="1" dirty="0">
              <a:latin typeface="Work Sans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análisis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general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permite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establecer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que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74%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califican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apoyo</a:t>
            </a:r>
            <a:r>
              <a:rPr lang="es-ES" sz="1800" b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b="1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implementación</a:t>
            </a:r>
            <a:r>
              <a:rPr lang="es-ES" sz="1800" b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manera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manifestar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estar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</a:t>
            </a:r>
            <a:r>
              <a:rPr lang="es-ES" sz="1800" spc="-29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algo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desempeño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del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Ministerio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prestación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asistencia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técnica,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económica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logística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durante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procesos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para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acceder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programas;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spc="-40" dirty="0">
                <a:latin typeface="Work Sans" pitchFamily="2" charset="0"/>
                <a:ea typeface="Arial MT"/>
                <a:cs typeface="Calibri" panose="020F0502020204030204" pitchFamily="34" charset="0"/>
              </a:rPr>
              <a:t>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15%</a:t>
            </a:r>
            <a:r>
              <a:rPr lang="es-ES" sz="1800" b="1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manifestó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parcial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frente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criterio. Y el 11% opto por </a:t>
            </a:r>
            <a:r>
              <a:rPr lang="es-CO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Ni acuerdo/Ni en desacuerdo.</a:t>
            </a:r>
            <a:endParaRPr lang="es-CO" sz="1800" dirty="0">
              <a:latin typeface="Work Sans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97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497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80" y="307963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3.5. EVALUACIÓN Y ACOMPAÑAMIENTO: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r>
              <a:rPr lang="es-CO" sz="1800" b="1" dirty="0">
                <a:latin typeface="Work Sans" pitchFamily="2" charset="0"/>
              </a:rPr>
              <a:t> </a:t>
            </a:r>
            <a:br>
              <a:rPr lang="es-CO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Valora, desde la perspectiva del encuestado, la capacidad para el monitoreo, aprendizaje y mejoramiento de los PPP desde diferentes planos temporales, para ello se aplicaron las siguientes preguntas: 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717694" y="4764912"/>
            <a:ext cx="68016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5. Percepción general componente </a:t>
            </a:r>
            <a:r>
              <a:rPr lang="es-CO" sz="1100" i="1" dirty="0"/>
              <a:t>evaluación y acompañamiento recibido.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A076D50-A9D3-4122-8DE2-34191E2C8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23068"/>
              </p:ext>
            </p:extLst>
          </p:nvPr>
        </p:nvGraphicFramePr>
        <p:xfrm>
          <a:off x="917458" y="1645919"/>
          <a:ext cx="7852469" cy="309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32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742065" y="380335"/>
            <a:ext cx="8025417" cy="4342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3.5. EVALUACIÓN Y ACOMPAÑAMIENTO: Análisis de resultados.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400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promedio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fue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frente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mecanismos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evaluación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acompañamiento a partir de la valoración del 82% de los encuestados, lo que refleja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efectividad del Ministerio en la capacidad para monitorear y mejorar de las experiencias,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Planes,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Proyectos.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endParaRPr lang="es-ES" sz="1800" spc="-70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9%</a:t>
            </a:r>
            <a:r>
              <a:rPr lang="es-ES" sz="1800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evidencian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fue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negativa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componente, y el mismo porcentaje se mantuvo imparcial al contestar Ni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acuerdo/Ni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O" dirty="0">
              <a:latin typeface="Work Sans" pitchFamily="2" charset="0"/>
            </a:endParaRPr>
          </a:p>
          <a:p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128B66-080C-45F4-BF22-9C08D6544B6F}"/>
              </a:ext>
            </a:extLst>
          </p:cNvPr>
          <p:cNvSpPr txBox="1"/>
          <p:nvPr/>
        </p:nvSpPr>
        <p:spPr>
          <a:xfrm>
            <a:off x="2119256" y="1339971"/>
            <a:ext cx="47387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2146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497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6" y="285572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3.6. CUMPLIMIENTO:</a:t>
            </a:r>
            <a:r>
              <a:rPr lang="es-MX" sz="1800" b="1" dirty="0">
                <a:latin typeface="Work Sans" pitchFamily="2" charset="0"/>
              </a:rPr>
              <a:t> Respuestas analizadas.</a:t>
            </a:r>
            <a:br>
              <a:rPr lang="es-MX" sz="1800" b="1" dirty="0">
                <a:latin typeface="Work Sans" pitchFamily="2" charset="0"/>
              </a:rPr>
            </a:br>
            <a:br>
              <a:rPr lang="es-CO" b="1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Evalúa la eficacia y agilidad en la realización de las actividades encomendadas al Ministerio de Cultura según la opinión de los encuestados, las preguntas analizadas son:</a:t>
            </a:r>
            <a:br>
              <a:rPr lang="es-CO" sz="1400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678873" y="4596318"/>
            <a:ext cx="68016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i="1" dirty="0"/>
              <a:t>Gráfica 6. Compilado estadístico frente a la dimensión de cumplimiento.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F704B8D-DD2A-465C-8514-6E68EB4FF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795123"/>
              </p:ext>
            </p:extLst>
          </p:nvPr>
        </p:nvGraphicFramePr>
        <p:xfrm>
          <a:off x="848216" y="1866858"/>
          <a:ext cx="7644908" cy="251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6384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82126" y="555812"/>
            <a:ext cx="78087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>
                <a:latin typeface="Work Sans" pitchFamily="2" charset="0"/>
              </a:rPr>
              <a:t>3.6. CUMPLIMIENTO: Análisis de resultados.</a:t>
            </a:r>
          </a:p>
          <a:p>
            <a:pPr algn="just"/>
            <a:endParaRPr lang="es-CO" sz="2000" b="1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endParaRPr lang="es-CO" sz="2000" b="1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 promediar las respuestas sobre el componente de cumplimiento, se evidencia que 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76%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ciudadanos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perciben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manera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eficacia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agilidad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realización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actividades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encomendadas. </a:t>
            </a:r>
          </a:p>
          <a:p>
            <a:pPr algn="just"/>
            <a:endParaRPr lang="es-ES" sz="1800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latin typeface="Work Sans" pitchFamily="2" charset="0"/>
                <a:ea typeface="Arial MT"/>
                <a:cs typeface="Calibri" panose="020F0502020204030204" pitchFamily="34" charset="0"/>
              </a:rPr>
              <a:t>M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ientras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un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17% está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parcial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totalmente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evidenciando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negativa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sobre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algn="just"/>
            <a:endParaRPr lang="es-CO" sz="2000" b="1" dirty="0">
              <a:effectLst/>
              <a:latin typeface="Work Sans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s-CO" sz="2000" b="1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</a:endParaRPr>
          </a:p>
          <a:p>
            <a:pPr algn="just"/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6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12895C6-FA50-4DBE-B5F1-5F00B94676B9}"/>
              </a:ext>
            </a:extLst>
          </p:cNvPr>
          <p:cNvSpPr txBox="1"/>
          <p:nvPr/>
        </p:nvSpPr>
        <p:spPr>
          <a:xfrm>
            <a:off x="803348" y="296420"/>
            <a:ext cx="747352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200"/>
              </a:spcBef>
            </a:pPr>
            <a:r>
              <a:rPr lang="es-CO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COMPARATIVO ANUAL DE RESULTADOS POR COMPONENTE</a:t>
            </a:r>
            <a:endParaRPr lang="es-CO" sz="1800" b="1" dirty="0">
              <a:solidFill>
                <a:srgbClr val="1F4D78"/>
              </a:solidFill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s-CO" sz="1400" dirty="0">
                <a:effectLst/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s-CO" sz="1400" dirty="0">
                <a:effectLst/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De acuerdo con los resultados obtenidos, se presenta en comparativo de la calificación obtenida por cada componente durante los últimos 4 años de realizada la medición: </a:t>
            </a: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1000"/>
              </a:spcAft>
            </a:pPr>
            <a:r>
              <a:rPr lang="es-CO" sz="1100" i="1" dirty="0">
                <a:solidFill>
                  <a:srgbClr val="000000"/>
                </a:solidFill>
                <a:effectLst/>
                <a:latin typeface="Work Sans" pitchFamily="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050" i="1" dirty="0">
              <a:solidFill>
                <a:srgbClr val="44546A"/>
              </a:solidFill>
              <a:effectLst/>
              <a:latin typeface="Work San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D20E765-70F8-4F96-B34C-EDAFE13691EF}"/>
              </a:ext>
            </a:extLst>
          </p:cNvPr>
          <p:cNvSpPr txBox="1"/>
          <p:nvPr/>
        </p:nvSpPr>
        <p:spPr>
          <a:xfrm>
            <a:off x="905543" y="4625983"/>
            <a:ext cx="661942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Tabla: Calificación histórica de los componentes de los PPP evaluados </a:t>
            </a:r>
            <a:endParaRPr lang="es-CO" sz="11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38BD45-D34D-425E-B9A6-ED7B6E22C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33320"/>
              </p:ext>
            </p:extLst>
          </p:nvPr>
        </p:nvGraphicFramePr>
        <p:xfrm>
          <a:off x="905543" y="1639129"/>
          <a:ext cx="7473522" cy="2799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0160">
                  <a:extLst>
                    <a:ext uri="{9D8B030D-6E8A-4147-A177-3AD203B41FA5}">
                      <a16:colId xmlns:a16="http://schemas.microsoft.com/office/drawing/2014/main" val="2698457794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2181338955"/>
                    </a:ext>
                  </a:extLst>
                </a:gridCol>
                <a:gridCol w="919035">
                  <a:extLst>
                    <a:ext uri="{9D8B030D-6E8A-4147-A177-3AD203B41FA5}">
                      <a16:colId xmlns:a16="http://schemas.microsoft.com/office/drawing/2014/main" val="1192712053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881792706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318216408"/>
                    </a:ext>
                  </a:extLst>
                </a:gridCol>
              </a:tblGrid>
              <a:tr h="183638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Componente evaluado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2018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2019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2020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2021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182"/>
                  </a:ext>
                </a:extLst>
              </a:tr>
              <a:tr h="41189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Divulgación y Comunicaciones.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4,59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4,36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4,29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4,37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801019"/>
                  </a:ext>
                </a:extLst>
              </a:tr>
              <a:tr h="462579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Planeación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4,44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7631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Participación social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4,54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4,45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4,35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08684"/>
                  </a:ext>
                </a:extLst>
              </a:tr>
              <a:tr h="46588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Apoyo en la implementación y ejecución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3,73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4,32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4,01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3,71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69343"/>
                  </a:ext>
                </a:extLst>
              </a:tr>
              <a:tr h="44823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Evaluación y acompañamiento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4,33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4,22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4,10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813239"/>
                  </a:ext>
                </a:extLst>
              </a:tr>
              <a:tr h="368706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Cumplimiento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4,04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3,81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157900"/>
                  </a:ext>
                </a:extLst>
              </a:tr>
            </a:tbl>
          </a:graphicData>
        </a:graphic>
      </p:graphicFrame>
      <p:sp>
        <p:nvSpPr>
          <p:cNvPr id="4" name="Flecha: hacia arriba 3">
            <a:extLst>
              <a:ext uri="{FF2B5EF4-FFF2-40B4-BE49-F238E27FC236}">
                <a16:creationId xmlns:a16="http://schemas.microsoft.com/office/drawing/2014/main" id="{F8250343-81BC-4789-9D75-E70F33924260}"/>
              </a:ext>
            </a:extLst>
          </p:cNvPr>
          <p:cNvSpPr/>
          <p:nvPr/>
        </p:nvSpPr>
        <p:spPr>
          <a:xfrm>
            <a:off x="7438905" y="1872697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99A439E-FBED-4F01-9EF7-34CC87BF6A42}"/>
              </a:ext>
            </a:extLst>
          </p:cNvPr>
          <p:cNvSpPr/>
          <p:nvPr/>
        </p:nvSpPr>
        <p:spPr>
          <a:xfrm>
            <a:off x="7438904" y="2356902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: hacia arriba 11">
            <a:extLst>
              <a:ext uri="{FF2B5EF4-FFF2-40B4-BE49-F238E27FC236}">
                <a16:creationId xmlns:a16="http://schemas.microsoft.com/office/drawing/2014/main" id="{C33C8860-0360-4C6B-A5EB-0DA3B91F57DE}"/>
              </a:ext>
            </a:extLst>
          </p:cNvPr>
          <p:cNvSpPr/>
          <p:nvPr/>
        </p:nvSpPr>
        <p:spPr>
          <a:xfrm>
            <a:off x="7460421" y="2760309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F2A14956-9C93-4540-A227-BE65D4B78F25}"/>
              </a:ext>
            </a:extLst>
          </p:cNvPr>
          <p:cNvSpPr/>
          <p:nvPr/>
        </p:nvSpPr>
        <p:spPr>
          <a:xfrm>
            <a:off x="7460413" y="3208018"/>
            <a:ext cx="225911" cy="216145"/>
          </a:xfrm>
          <a:prstGeom prst="downArrow">
            <a:avLst/>
          </a:prstGeom>
          <a:solidFill>
            <a:srgbClr val="961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2F438AE3-2707-4063-93EB-BA5F0322D66E}"/>
              </a:ext>
            </a:extLst>
          </p:cNvPr>
          <p:cNvSpPr/>
          <p:nvPr/>
        </p:nvSpPr>
        <p:spPr>
          <a:xfrm>
            <a:off x="7460421" y="4082595"/>
            <a:ext cx="225911" cy="216145"/>
          </a:xfrm>
          <a:prstGeom prst="downArrow">
            <a:avLst/>
          </a:prstGeom>
          <a:solidFill>
            <a:srgbClr val="961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96093234-D65C-47CC-A48D-D8D4A6127F4C}"/>
              </a:ext>
            </a:extLst>
          </p:cNvPr>
          <p:cNvSpPr/>
          <p:nvPr/>
        </p:nvSpPr>
        <p:spPr>
          <a:xfrm>
            <a:off x="7455029" y="3634886"/>
            <a:ext cx="225911" cy="216145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00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F0BC04-3C4E-40DE-A4DA-4AE6B141DF54}"/>
              </a:ext>
            </a:extLst>
          </p:cNvPr>
          <p:cNvSpPr txBox="1"/>
          <p:nvPr/>
        </p:nvSpPr>
        <p:spPr>
          <a:xfrm>
            <a:off x="774550" y="184775"/>
            <a:ext cx="804672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 analizar los resultados históricos por componente, donde la máxima calificación es 5,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se evidencia que se mantiene en un rango alto en todos los componentes, evidenciando</a:t>
            </a:r>
            <a:r>
              <a:rPr lang="es-ES" sz="1800" spc="-3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una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disminución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máxima de </a:t>
            </a:r>
            <a:r>
              <a:rPr lang="es-ES" sz="1800" b="1" dirty="0">
                <a:latin typeface="Work Sans" pitchFamily="2" charset="0"/>
                <a:cs typeface="Calibri" panose="020F0502020204030204" pitchFamily="34" charset="0"/>
              </a:rPr>
              <a:t>-0,3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puntos, principalmente en el componente de apoyo en la implementación y ejecución y de </a:t>
            </a:r>
            <a:r>
              <a:rPr lang="es-ES" sz="1800" b="1" dirty="0">
                <a:latin typeface="Work Sans" pitchFamily="2" charset="0"/>
                <a:cs typeface="Calibri" panose="020F0502020204030204" pitchFamily="34" charset="0"/>
              </a:rPr>
              <a:t>-0,2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en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componente de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cumplimiento.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 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También se evidencia que con respecto al año anterior se aumentó la percepción positiva en aspectos como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,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planeación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y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promoción de la participación social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los programas implementados por el Ministerio de Cultura. 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 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Así mismo se evidencia la necesidad de fortalecer el componente de </a:t>
            </a:r>
            <a:r>
              <a:rPr lang="es-ES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Apoyo en la implementación y ejecución y </a:t>
            </a:r>
            <a:r>
              <a:rPr lang="es-ES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la percepción de</a:t>
            </a:r>
            <a:r>
              <a:rPr lang="es-ES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cumplimiento </a:t>
            </a:r>
            <a:r>
              <a:rPr lang="es-ES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los cuales aparte d de presentar una disminución en la calificación también han obtenido históricamente los menores puntajes.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67971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La </a:t>
            </a:r>
            <a:r>
              <a:rPr lang="es-ES" sz="1600" b="1" dirty="0">
                <a:effectLst/>
                <a:latin typeface="Work Sans" pitchFamily="2" charset="0"/>
                <a:ea typeface="Arial MT"/>
                <a:cs typeface="Arial MT"/>
              </a:rPr>
              <a:t>medición general de la satisfacción</a:t>
            </a:r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 se realizó mediante la pregunta ¿Qué tan satisfecho se encuentra con los planes, programas y proyectos del Ministerio de Cultura? </a:t>
            </a:r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8A51AE9-FAE0-4596-B73F-6766E2356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8426722"/>
              </p:ext>
            </p:extLst>
          </p:nvPr>
        </p:nvGraphicFramePr>
        <p:xfrm>
          <a:off x="978750" y="1733423"/>
          <a:ext cx="7444959" cy="166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777792" y="3548029"/>
            <a:ext cx="80362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49%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de beneficiarios encuestados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manifiestan estar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muy satisfechos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y 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32 %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simplemente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satisfecho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, y así se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establece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que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4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81%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participantes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registra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un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alto</a:t>
            </a:r>
            <a:r>
              <a:rPr lang="es-ES" sz="1400" b="1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nivel</a:t>
            </a:r>
            <a:r>
              <a:rPr lang="es-ES" sz="1400" b="1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satisfacción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sobre</a:t>
            </a:r>
            <a:r>
              <a:rPr lang="es-ES" sz="1400" spc="-29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los resultados que obtuvo como beneficiario de un programa o proyecto del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Ministerio de Cultura. Para el 12% los resultados son adecuados sin destacarse,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mientras</a:t>
            </a:r>
            <a:r>
              <a:rPr lang="es-ES" sz="1400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para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7%</a:t>
            </a:r>
            <a:r>
              <a:rPr lang="es-ES" sz="1400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encuestados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los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resultados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obtenidos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no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son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satisfactorios.</a:t>
            </a: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02109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63" y="565890"/>
            <a:ext cx="7831074" cy="4104281"/>
          </a:xfrm>
        </p:spPr>
        <p:txBody>
          <a:bodyPr/>
          <a:lstStyle/>
          <a:p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 encuesta permitió </a:t>
            </a:r>
            <a:r>
              <a:rPr lang="es-ES" sz="1400" dirty="0">
                <a:latin typeface="Work Sans" pitchFamily="2" charset="0"/>
                <a:cs typeface="Calibri" panose="020F0502020204030204" pitchFamily="34" charset="0"/>
              </a:rPr>
              <a:t>evaluar diez programas de forma directa y con la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opción abierta de registrar otros programas, convocatorias o estímulos; en total se recibieron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mil cincuenta y un (1.051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) respuestas efectivas que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representan</a:t>
            </a:r>
            <a:r>
              <a:rPr lang="es-ES" sz="14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4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8%</a:t>
            </a:r>
            <a:r>
              <a:rPr lang="es-ES" sz="14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400" b="1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base</a:t>
            </a:r>
            <a:r>
              <a:rPr lang="es-ES" sz="1400" b="1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datos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suministrada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13.096 beneficiarios. </a:t>
            </a:r>
            <a:br>
              <a:rPr lang="es-CO" sz="1400" dirty="0"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CO" sz="1400" dirty="0"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endParaRPr lang="es-CO" dirty="0">
              <a:latin typeface="Work Sans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87EA150-5312-42B6-B385-BC645DD457CC}"/>
              </a:ext>
            </a:extLst>
          </p:cNvPr>
          <p:cNvSpPr txBox="1"/>
          <p:nvPr/>
        </p:nvSpPr>
        <p:spPr>
          <a:xfrm>
            <a:off x="965964" y="4937771"/>
            <a:ext cx="5741542" cy="23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es-CO" sz="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Fuente y análisis : Encuesta BPPP. Análisis: MC. Salazar – LP. España (2022)</a:t>
            </a:r>
            <a:endParaRPr lang="es-CO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98F7335-2E37-44F1-900D-9ED5D0D9221D}"/>
              </a:ext>
            </a:extLst>
          </p:cNvPr>
          <p:cNvSpPr txBox="1"/>
          <p:nvPr/>
        </p:nvSpPr>
        <p:spPr>
          <a:xfrm>
            <a:off x="520060" y="144180"/>
            <a:ext cx="77616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latin typeface="Work Sans" pitchFamily="2" charset="0"/>
              </a:rPr>
              <a:t>1. RESPUESTAS RECIBIDAS: PROGRAMAS EVALUADOS</a:t>
            </a: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831C42-FF85-4A02-AD1F-A56D0F267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30962"/>
              </p:ext>
            </p:extLst>
          </p:nvPr>
        </p:nvGraphicFramePr>
        <p:xfrm>
          <a:off x="1068382" y="1814526"/>
          <a:ext cx="6816973" cy="266490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1025">
                  <a:extLst>
                    <a:ext uri="{9D8B030D-6E8A-4147-A177-3AD203B41FA5}">
                      <a16:colId xmlns:a16="http://schemas.microsoft.com/office/drawing/2014/main" val="313154464"/>
                    </a:ext>
                  </a:extLst>
                </a:gridCol>
                <a:gridCol w="4480732">
                  <a:extLst>
                    <a:ext uri="{9D8B030D-6E8A-4147-A177-3AD203B41FA5}">
                      <a16:colId xmlns:a16="http://schemas.microsoft.com/office/drawing/2014/main" val="424585776"/>
                    </a:ext>
                  </a:extLst>
                </a:gridCol>
                <a:gridCol w="965513">
                  <a:extLst>
                    <a:ext uri="{9D8B030D-6E8A-4147-A177-3AD203B41FA5}">
                      <a16:colId xmlns:a16="http://schemas.microsoft.com/office/drawing/2014/main" val="1580384547"/>
                    </a:ext>
                  </a:extLst>
                </a:gridCol>
                <a:gridCol w="989703">
                  <a:extLst>
                    <a:ext uri="{9D8B030D-6E8A-4147-A177-3AD203B41FA5}">
                      <a16:colId xmlns:a16="http://schemas.microsoft.com/office/drawing/2014/main" val="1824962618"/>
                    </a:ext>
                  </a:extLst>
                </a:gridCol>
              </a:tblGrid>
              <a:tr h="33311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 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Nombre del Programa, Plan o Proyecto evaluados en el año 2021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Total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%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16325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Programa Nacional de Concertación Cultural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329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31,3%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697519"/>
                  </a:ext>
                </a:extLst>
              </a:tr>
              <a:tr h="33311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2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Comparte lo que somos, cultura en movimiento reactivemos lo que nos une 2021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266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25,3%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016290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3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Programa Nacional de Estímulos 2021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142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13,5%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2587119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4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Otro programa, convocatoria o estímulo 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123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11,7%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71357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5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Convocatoria Jóvenes en Movimiento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86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8,2%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193599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6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Artes en movimiento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82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7,8%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115724"/>
                  </a:ext>
                </a:extLst>
              </a:tr>
              <a:tr h="210770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7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Convocatoria </a:t>
                      </a:r>
                      <a:r>
                        <a:rPr lang="es-CO" sz="1050" dirty="0" err="1">
                          <a:effectLst/>
                          <a:latin typeface="Work Sans" pitchFamily="2" charset="0"/>
                        </a:rPr>
                        <a:t>ReactivArte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7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0,7%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00776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8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Música en movimiento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6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0,6%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856046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9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Mujeres narran su territorio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5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0,5%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808214"/>
                  </a:ext>
                </a:extLst>
              </a:tr>
              <a:tr h="19954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10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Convocatoria </a:t>
                      </a:r>
                      <a:r>
                        <a:rPr lang="es-CO" sz="1050" dirty="0" err="1">
                          <a:effectLst/>
                          <a:latin typeface="Work Sans" pitchFamily="2" charset="0"/>
                        </a:rPr>
                        <a:t>CoCrea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4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0,4%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149944"/>
                  </a:ext>
                </a:extLst>
              </a:tr>
              <a:tr h="166559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Arte joven 20x21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 rtl="0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 rtl="0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0,1%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298094"/>
                  </a:ext>
                </a:extLst>
              </a:tr>
              <a:tr h="166559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 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                                                                      Total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1051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100%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3295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segundo aspecto mide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satisfacción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frente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desempeño de la dependencia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en el desarrollo del proyecto o programa: </a:t>
            </a:r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: </a:t>
            </a:r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8A51AE9-FAE0-4596-B73F-6766E2356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267496"/>
              </p:ext>
            </p:extLst>
          </p:nvPr>
        </p:nvGraphicFramePr>
        <p:xfrm>
          <a:off x="978750" y="1733423"/>
          <a:ext cx="7487518" cy="149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868450" y="3412183"/>
            <a:ext cx="80362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49%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de beneficiarios encuestados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manifiestan estar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muy satisfechos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y 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32 %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simplemente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satisfecho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, y así se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establece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que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4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81%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participantes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registra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un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alto</a:t>
            </a:r>
            <a:r>
              <a:rPr lang="es-ES" sz="1400" b="1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nivel</a:t>
            </a:r>
            <a:r>
              <a:rPr lang="es-ES" sz="1400" b="1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satisfacción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sobre</a:t>
            </a:r>
            <a:r>
              <a:rPr lang="es-ES" sz="1400" spc="-29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los resultados que obtuvo como beneficiario de un programa o proyecto del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Ministerio de Cultura. Para el 12% los resultados son adecuados sin destacarse,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mientras</a:t>
            </a:r>
            <a:r>
              <a:rPr lang="es-ES" sz="1400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para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7%</a:t>
            </a:r>
            <a:r>
              <a:rPr lang="es-ES" sz="1400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encuestados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los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resultados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obtenidos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no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son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satisfactorios.</a:t>
            </a: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1240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tercer aspecto, gira entorno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 la labor del Ministerio y su impacto en la promoción de la cultura: </a:t>
            </a:r>
            <a:endParaRPr lang="es-CO" sz="1800" dirty="0">
              <a:effectLst/>
              <a:latin typeface="Arial MT"/>
              <a:ea typeface="Arial MT"/>
              <a:cs typeface="Arial MT"/>
            </a:endParaRPr>
          </a:p>
          <a:p>
            <a:pPr algn="just"/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777792" y="3727727"/>
            <a:ext cx="803624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81% de los participantes registró estar muy satisfecho  y satisfecho respecto a  la labor del Ministerio en cuento a la promoción de la cultura y solo el 6.5 reporta insatisfacción sobre el impacto de la entidad en su objeto misional </a:t>
            </a:r>
            <a:endParaRPr lang="es-CO" sz="1800" dirty="0">
              <a:effectLst/>
              <a:latin typeface="Arial MT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F42F103-BBE9-4BD1-BD7D-DB8180165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560265"/>
              </p:ext>
            </p:extLst>
          </p:nvPr>
        </p:nvGraphicFramePr>
        <p:xfrm>
          <a:off x="1570617" y="1507172"/>
          <a:ext cx="6411558" cy="183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071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7">
            <a:extLst>
              <a:ext uri="{FF2B5EF4-FFF2-40B4-BE49-F238E27FC236}">
                <a16:creationId xmlns:a16="http://schemas.microsoft.com/office/drawing/2014/main" id="{AF3322A3-8BCA-40F8-B154-76FB388F288B}"/>
              </a:ext>
            </a:extLst>
          </p:cNvPr>
          <p:cNvSpPr txBox="1">
            <a:spLocks/>
          </p:cNvSpPr>
          <p:nvPr/>
        </p:nvSpPr>
        <p:spPr>
          <a:xfrm>
            <a:off x="813633" y="486464"/>
            <a:ext cx="7050208" cy="4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CO" sz="1600" b="1" dirty="0">
                <a:latin typeface="Arial Nova" panose="020B0504020202020204" pitchFamily="34" charset="0"/>
              </a:rPr>
              <a:t>9. Análisis de resultados.</a:t>
            </a:r>
            <a:endParaRPr lang="es-CO" sz="1600" b="1" dirty="0">
              <a:latin typeface="Arial Nova" panose="020B05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9AF021C-067F-4CF3-BBB1-7C9055BDB470}"/>
              </a:ext>
            </a:extLst>
          </p:cNvPr>
          <p:cNvSpPr txBox="1"/>
          <p:nvPr/>
        </p:nvSpPr>
        <p:spPr>
          <a:xfrm>
            <a:off x="2260897" y="1221150"/>
            <a:ext cx="6069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CO" dirty="0">
              <a:solidFill>
                <a:srgbClr val="000000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destaca como tendencia mayoritaria la percepción positiva sobre los </a:t>
            </a:r>
            <a:r>
              <a:rPr lang="es-CO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obtenidos 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los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beneficiarios de cada programa evaluado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el impacto de estos en la </a:t>
            </a:r>
            <a:r>
              <a:rPr lang="es-CO" b="1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promoción de la </a:t>
            </a:r>
            <a:r>
              <a:rPr lang="es-CO" b="1" dirty="0">
                <a:latin typeface="Arial Nova" panose="020B0504020202020204" pitchFamily="34" charset="0"/>
                <a:ea typeface="Calibri" panose="020F0502020204030204" pitchFamily="34" charset="0"/>
              </a:rPr>
              <a:t>participación social </a:t>
            </a:r>
            <a:r>
              <a:rPr lang="es-CO" dirty="0">
                <a:latin typeface="Arial Nova" panose="020B0504020202020204" pitchFamily="34" charset="0"/>
                <a:ea typeface="Calibri" panose="020F0502020204030204" pitchFamily="34" charset="0"/>
              </a:rPr>
              <a:t>y el desarrollo de la comunidad.</a:t>
            </a:r>
            <a:endParaRPr lang="es-C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Gráfico 13" descr="Marca de verificación con relleno sólido">
            <a:extLst>
              <a:ext uri="{FF2B5EF4-FFF2-40B4-BE49-F238E27FC236}">
                <a16:creationId xmlns:a16="http://schemas.microsoft.com/office/drawing/2014/main" id="{BCCA5BFF-E6B2-415B-90F4-141F86AAC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71601" y="1348726"/>
            <a:ext cx="914400" cy="914400"/>
          </a:xfrm>
          <a:prstGeom prst="rect">
            <a:avLst/>
          </a:prstGeom>
        </p:spPr>
      </p:pic>
      <p:pic>
        <p:nvPicPr>
          <p:cNvPr id="18" name="Gráfico 17" descr="Sirena con relleno sólido">
            <a:extLst>
              <a:ext uri="{FF2B5EF4-FFF2-40B4-BE49-F238E27FC236}">
                <a16:creationId xmlns:a16="http://schemas.microsoft.com/office/drawing/2014/main" id="{C15E1B88-DE79-4E46-886F-51C427D46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1451" y="2673260"/>
            <a:ext cx="914400" cy="9144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29EA447-BC03-4299-9F00-764581799F42}"/>
              </a:ext>
            </a:extLst>
          </p:cNvPr>
          <p:cNvSpPr txBox="1"/>
          <p:nvPr/>
        </p:nvSpPr>
        <p:spPr>
          <a:xfrm>
            <a:off x="2260897" y="2686826"/>
            <a:ext cx="61287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2014855" algn="l"/>
                <a:tab pos="2015490" algn="l"/>
              </a:tabLst>
            </a:pP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aspectos a fortalecer en los programas evaluados, se relacionan con el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acompañamiento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se brinda desde las dependencia a los participantes durante el acceso a los programa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la necesidad de agilizar las respuestas en cada caso y facilitar el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relacionamiento de los funcionarios con los beneficiarios de los programas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planes y programas del Ministerio de Cultura.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50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áfico 9" descr="Bombilla y lápiz con relleno sólido">
            <a:extLst>
              <a:ext uri="{FF2B5EF4-FFF2-40B4-BE49-F238E27FC236}">
                <a16:creationId xmlns:a16="http://schemas.microsoft.com/office/drawing/2014/main" id="{A0960416-C9FF-4A9D-9EF1-D83D599FD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83" y="1741932"/>
            <a:ext cx="1238685" cy="1238685"/>
          </a:xfrm>
          <a:prstGeom prst="rect">
            <a:avLst/>
          </a:prstGeom>
        </p:spPr>
      </p:pic>
      <p:sp>
        <p:nvSpPr>
          <p:cNvPr id="7" name="Título 7">
            <a:extLst>
              <a:ext uri="{FF2B5EF4-FFF2-40B4-BE49-F238E27FC236}">
                <a16:creationId xmlns:a16="http://schemas.microsoft.com/office/drawing/2014/main" id="{7DF7E93B-489A-49ED-9709-6F8BEB2DD27C}"/>
              </a:ext>
            </a:extLst>
          </p:cNvPr>
          <p:cNvSpPr txBox="1">
            <a:spLocks/>
          </p:cNvSpPr>
          <p:nvPr/>
        </p:nvSpPr>
        <p:spPr>
          <a:xfrm>
            <a:off x="1988469" y="687668"/>
            <a:ext cx="7047954" cy="3347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1600" b="1" dirty="0">
                <a:latin typeface="Arial Nova" panose="020B0504020202020204" pitchFamily="34" charset="0"/>
              </a:rPr>
              <a:t>En caso de requerir más información sobre la medición, contáctenos :</a:t>
            </a: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Maria Cristina Salazar 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Asesora Grupo Servicio al Ciudadano </a:t>
            </a:r>
          </a:p>
          <a:p>
            <a:r>
              <a:rPr lang="es-MX" sz="1600" b="1" dirty="0">
                <a:latin typeface="Arial Nova" panose="020B0504020202020204" pitchFamily="34" charset="0"/>
                <a:hlinkClick r:id="rId7"/>
              </a:rPr>
              <a:t>msalazar@minculutra.gov.co</a:t>
            </a:r>
            <a:endParaRPr lang="es-MX" sz="1600" b="1" dirty="0">
              <a:latin typeface="Arial Nova" panose="020B0504020202020204" pitchFamily="34" charset="0"/>
            </a:endParaRP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Lyda España Rodriguez 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Profesional especializado Biblioteca Nacional </a:t>
            </a:r>
          </a:p>
          <a:p>
            <a:r>
              <a:rPr lang="es-CO" sz="1600" b="1" u="sng" dirty="0">
                <a:solidFill>
                  <a:schemeClr val="accent5"/>
                </a:solidFill>
                <a:latin typeface="Arial Nova" panose="020B0504020202020204" pitchFamily="34" charset="0"/>
              </a:rPr>
              <a:t>lespana@bibliotecanacional.gov.co</a:t>
            </a:r>
            <a:endParaRPr lang="es-MX" sz="1600" b="1" u="sng" dirty="0">
              <a:solidFill>
                <a:schemeClr val="accent5"/>
              </a:solidFill>
              <a:latin typeface="Arial Nova" panose="020B0504020202020204" pitchFamily="34" charset="0"/>
            </a:endParaRP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Karla Neira Suarez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Coordinadora Grupo Servicio al Ciudadano</a:t>
            </a:r>
          </a:p>
          <a:p>
            <a:r>
              <a:rPr lang="es-MX" sz="1600" b="1" u="sng" dirty="0">
                <a:solidFill>
                  <a:schemeClr val="accent5"/>
                </a:solidFill>
                <a:latin typeface="Arial Nova" panose="020B0504020202020204" pitchFamily="34" charset="0"/>
              </a:rPr>
              <a:t>kneira@mincultura.gov.co </a:t>
            </a: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194004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5300" y="0"/>
            <a:ext cx="9144000" cy="5154000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274550" y="2021525"/>
            <a:ext cx="8520600" cy="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000">
                <a:solidFill>
                  <a:srgbClr val="FFFFFF"/>
                </a:solidFill>
              </a:rPr>
              <a:t>Gracias.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1224" y="3924075"/>
            <a:ext cx="3078075" cy="62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189" y="4663815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8B723F9-C70B-494D-B08F-CC9F7EBE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00" y="235470"/>
            <a:ext cx="8520600" cy="572700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2. COMPONENTES EVALUADOS EN CADA PROGRAMA:</a:t>
            </a:r>
            <a:endParaRPr lang="es-CO" sz="1800" b="1" dirty="0">
              <a:latin typeface="Work Sans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918E032-77DF-43AD-AD26-425821CA2FF6}"/>
              </a:ext>
            </a:extLst>
          </p:cNvPr>
          <p:cNvSpPr/>
          <p:nvPr/>
        </p:nvSpPr>
        <p:spPr>
          <a:xfrm>
            <a:off x="889394" y="808170"/>
            <a:ext cx="7631206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Divulgación y Comunicaciones: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mide la satisfacción de los ciudadanos respecto a cobertura, oportunidad, agilidad y claridad en las estrategias de difusión de los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Planeación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: establece la conformidad de los participantes respecto a la claridad y pertinencia en la formulación de las metas y actividades previstas en cada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Participación social: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indaga la percepción de los beneficiarios en cuanto a la amplitud, pluralidad y acceso de la ciudadanía a las oportunidades ofrecidas por el Ministerio de Cultura en el desarrollo de los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Apoyo en la ejecución: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evalúa la aprobación al desempeño de cada área en la prestación de asistencia técnica, económica y logística en el PPP.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Evaluación y acompañamiento: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valora, desde la perspectiva del encuestado, la capacidad para el monitoreo, aprendizaje y mejoramiento de los PPP desde diferentes planos temporales.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Cumplimiento: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mide la percepción de la eficacia y agilidad en la realización de las actividades propias del Ministerio de Cultura según la opinión de los entrevistados </a:t>
            </a:r>
            <a:endParaRPr lang="es-CO" sz="1200" dirty="0">
              <a:effectLst/>
              <a:latin typeface="Work Sans" pitchFamily="2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3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487" y="1631388"/>
            <a:ext cx="7218792" cy="1266137"/>
          </a:xfrm>
        </p:spPr>
        <p:txBody>
          <a:bodyPr/>
          <a:lstStyle/>
          <a:p>
            <a:r>
              <a:rPr lang="es-MX" sz="3200" b="1" dirty="0">
                <a:latin typeface="Work Sans" pitchFamily="2" charset="0"/>
              </a:rPr>
              <a:t>3. RESULTADOS  GENERALES DE PERCEPCIÓN POR COMPONENTE</a:t>
            </a:r>
            <a:br>
              <a:rPr lang="es-MX" sz="3200" b="1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6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546" y="262987"/>
            <a:ext cx="8147047" cy="4064756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3.1. </a:t>
            </a:r>
            <a:r>
              <a:rPr lang="es-CO" sz="1800" b="1" dirty="0">
                <a:latin typeface="Work Sans" pitchFamily="2" charset="0"/>
              </a:rPr>
              <a:t>DIVULGACIÓN Y COMUNICACIONES: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1800" b="1" dirty="0">
                <a:latin typeface="Work Sans" pitchFamily="2" charset="0"/>
              </a:rPr>
            </a:br>
            <a:br>
              <a:rPr lang="es-CO" sz="1600" b="1" dirty="0">
                <a:latin typeface="Work Sans" pitchFamily="2" charset="0"/>
              </a:rPr>
            </a:br>
            <a:r>
              <a:rPr lang="es-CO" sz="1600" dirty="0">
                <a:latin typeface="Work Sans" pitchFamily="2" charset="0"/>
              </a:rPr>
              <a:t>Se evaluó la satisfacción de los ciudadanos respecto a cobertura, oportunidad, agilidad y claridad en las estrategias de difusión de los PPP, a través de las siguientes preguntas:</a:t>
            </a:r>
            <a:br>
              <a:rPr lang="es-CO" sz="16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01B0E03-6AB8-426F-9743-931FC0DE4BF7}"/>
              </a:ext>
            </a:extLst>
          </p:cNvPr>
          <p:cNvSpPr/>
          <p:nvPr/>
        </p:nvSpPr>
        <p:spPr>
          <a:xfrm>
            <a:off x="784616" y="4517526"/>
            <a:ext cx="64769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050" i="1" dirty="0">
              <a:solidFill>
                <a:srgbClr val="44546A"/>
              </a:solidFill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1. Percepción general componente de divulgación y comunicación</a:t>
            </a:r>
            <a:endParaRPr lang="es-CO" sz="1050" i="1" dirty="0">
              <a:latin typeface="Arial Nova" panose="020B050402020202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A785C1-F31A-48F7-A653-3B5E18CF6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811042"/>
              </p:ext>
            </p:extLst>
          </p:nvPr>
        </p:nvGraphicFramePr>
        <p:xfrm>
          <a:off x="784616" y="1638311"/>
          <a:ext cx="7860906" cy="268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5517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17580" y="371146"/>
            <a:ext cx="79714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3.1 DIVULGACIÓN Y COMUNICACIONES: Análisis de resultados: </a:t>
            </a:r>
          </a:p>
          <a:p>
            <a:pPr marL="342900" indent="-342900" algn="just">
              <a:buAutoNum type="arabicPeriod"/>
            </a:pPr>
            <a:endParaRPr lang="es-CO" sz="1800" b="1" dirty="0">
              <a:latin typeface="Work Sans" pitchFamily="2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promedio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87%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los encuestados perciben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positivamente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componente 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Divulgación</a:t>
            </a:r>
            <a:r>
              <a:rPr lang="es-ES" sz="1800" b="1" i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b="1" i="1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comunicación</a:t>
            </a:r>
            <a:r>
              <a:rPr lang="es-ES" sz="1800" b="1" i="1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i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manifestarse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favorablemente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sobre la amplitud y oportunidad de la información, describiendo que los contenidos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divulgados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son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completos,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comprensibles,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que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contienen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información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suficiente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para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aplicar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las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convocatorias.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</a:p>
          <a:p>
            <a:pPr algn="just"/>
            <a:endParaRPr lang="es-ES" sz="1800" spc="-55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Por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otra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parte,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promedio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7%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expresó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respecto a las características de la forma de comunicar contenidos por el Ministerio 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Cultura. Finalmente, el 6% de los encuestados opto por la opción ni acuerdo/ni en desacuerdo.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L="342900" indent="-342900" algn="just">
              <a:buAutoNum type="arabicPeriod"/>
            </a:pPr>
            <a:endParaRPr lang="es-CO" sz="1800" b="1" dirty="0">
              <a:latin typeface="Work Sans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9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5" y="160741"/>
            <a:ext cx="8376583" cy="4064756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3.2. </a:t>
            </a:r>
            <a:r>
              <a:rPr lang="es-CO" sz="1800" b="1" dirty="0">
                <a:latin typeface="Work Sans" pitchFamily="2" charset="0"/>
              </a:rPr>
              <a:t>PLANEACIÓN: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2000" b="1" dirty="0">
                <a:latin typeface="Work Sans" pitchFamily="2" charset="0"/>
              </a:rPr>
            </a:br>
            <a:br>
              <a:rPr lang="es-CO" sz="1600" b="1" dirty="0">
                <a:latin typeface="Work Sans" pitchFamily="2" charset="0"/>
              </a:rPr>
            </a:br>
            <a:r>
              <a:rPr lang="es-CO" sz="1600" dirty="0">
                <a:latin typeface="Work Sans" pitchFamily="2" charset="0"/>
              </a:rPr>
              <a:t>Analiza la conformidad de los concursantes respecto a la claridad y pertinencia en la formulación de las metas y actividades previstas en cada PPP.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endParaRPr lang="es-CO" sz="12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C373B6D-34A5-4980-9EE8-BB9BCE42D544}"/>
              </a:ext>
            </a:extLst>
          </p:cNvPr>
          <p:cNvSpPr/>
          <p:nvPr/>
        </p:nvSpPr>
        <p:spPr>
          <a:xfrm>
            <a:off x="733716" y="4591745"/>
            <a:ext cx="60125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2. Percepción general componente de planeación.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42F974C-69EB-4D2C-B5E1-6A94B0978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429285"/>
              </p:ext>
            </p:extLst>
          </p:nvPr>
        </p:nvGraphicFramePr>
        <p:xfrm>
          <a:off x="949583" y="1527362"/>
          <a:ext cx="7581945" cy="288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1422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31886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684174" y="559094"/>
            <a:ext cx="80725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3.2. PLANEACIÓN: Análisis de resultados.</a:t>
            </a:r>
          </a:p>
          <a:p>
            <a:pPr algn="just"/>
            <a:endParaRPr lang="es-CO" sz="1800" b="1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cuanto al componente de Planeación,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86%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los beneficiarios que diligenciaron la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 perciben positivamente la claridad y pertinencia en la formulación de las metas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actividades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previstas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cada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plan,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proyecto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evaluado.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endParaRPr lang="es-ES" sz="1800" spc="5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endParaRPr lang="es-ES" sz="1800" spc="5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9%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 registran percepción negativa sobre el componente de planeación y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5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%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permaneció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neutral,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no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destaca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satisfacción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aspecto.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algn="just"/>
            <a:endParaRPr lang="es-CO" dirty="0">
              <a:latin typeface="Work Sans" pitchFamily="2" charset="0"/>
              <a:ea typeface="Calibri" panose="020F0502020204030204" pitchFamily="34" charset="0"/>
            </a:endParaRPr>
          </a:p>
          <a:p>
            <a:endParaRPr lang="es-CO" dirty="0">
              <a:latin typeface="Work Sans" pitchFamily="2" charset="0"/>
              <a:ea typeface="Calibri" panose="020F0502020204030204" pitchFamily="34" charset="0"/>
            </a:endParaRPr>
          </a:p>
          <a:p>
            <a:r>
              <a:rPr lang="es-CO" dirty="0">
                <a:latin typeface="Work Sans" pitchFamily="2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366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38" y="306603"/>
            <a:ext cx="8147047" cy="4064756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3.3. PARTICIPACIÓN SOCIAL</a:t>
            </a:r>
            <a:r>
              <a:rPr lang="es-MX" sz="1800" b="1" dirty="0">
                <a:latin typeface="Work Sans" pitchFamily="2" charset="0"/>
              </a:rPr>
              <a:t>: Respuestas analizadas.</a:t>
            </a:r>
            <a:br>
              <a:rPr lang="es-CO" sz="2000" b="1" dirty="0">
                <a:latin typeface="Work Sans" pitchFamily="2" charset="0"/>
              </a:rPr>
            </a:br>
            <a:br>
              <a:rPr lang="es-CO" sz="2000" b="1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Este componente indaga la percepción de los beneficiarios en cuanto a la amplitud, pluralidad y acceso de la ciudadanía a las oportunidades ofrecidas por el Ministerio de Cultura en el desarrollo de los planes, programas y proyectos, las preguntas analizadas fueron: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endParaRPr lang="es-CO" sz="12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97AC103-BE2B-4853-976A-B2E336AE8705}"/>
              </a:ext>
            </a:extLst>
          </p:cNvPr>
          <p:cNvSpPr/>
          <p:nvPr/>
        </p:nvSpPr>
        <p:spPr>
          <a:xfrm>
            <a:off x="801190" y="4809914"/>
            <a:ext cx="62568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0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3. Percepción general componente de participación social.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2F974C-69EB-4D2C-B5E1-6A94B0978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082988"/>
              </p:ext>
            </p:extLst>
          </p:nvPr>
        </p:nvGraphicFramePr>
        <p:xfrm>
          <a:off x="801190" y="1304759"/>
          <a:ext cx="7736056" cy="333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8791326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A04BA62047044AB3B2D4FA4528FB54" ma:contentTypeVersion="1" ma:contentTypeDescription="Crear nuevo documento." ma:contentTypeScope="" ma:versionID="6cce35f1edefa91849bfad9243dd0f1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0ff8c423bfa45ac89fc3aafcddf25f9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H7EN5MXTHQNV-1550-15</_dlc_DocId>
    <_dlc_DocIdUrl xmlns="ae9388c0-b1e2-40ea-b6a8-c51c7913cbd2">
      <Url>https://www.mincultura.gov.co/ministerio/atencion-al-ciudadano/caracterizacion-de-usuarios/_layouts/15/DocIdRedir.aspx?ID=H7EN5MXTHQNV-1550-15</Url>
      <Description>H7EN5MXTHQNV-1550-15</Description>
    </_dlc_DocIdUrl>
  </documentManagement>
</p:properties>
</file>

<file path=customXml/itemProps1.xml><?xml version="1.0" encoding="utf-8"?>
<ds:datastoreItem xmlns:ds="http://schemas.openxmlformats.org/officeDocument/2006/customXml" ds:itemID="{2775FE3B-AF36-450D-82CC-23D634B850B6}"/>
</file>

<file path=customXml/itemProps2.xml><?xml version="1.0" encoding="utf-8"?>
<ds:datastoreItem xmlns:ds="http://schemas.openxmlformats.org/officeDocument/2006/customXml" ds:itemID="{EF2C198A-6731-4DC8-9F26-5E7B8B07F68D}"/>
</file>

<file path=customXml/itemProps3.xml><?xml version="1.0" encoding="utf-8"?>
<ds:datastoreItem xmlns:ds="http://schemas.openxmlformats.org/officeDocument/2006/customXml" ds:itemID="{FF49ACCD-3200-42A9-93E8-3513EEB4F711}"/>
</file>

<file path=customXml/itemProps4.xml><?xml version="1.0" encoding="utf-8"?>
<ds:datastoreItem xmlns:ds="http://schemas.openxmlformats.org/officeDocument/2006/customXml" ds:itemID="{ADFA279F-33B6-469E-8EFE-052EEF5F4D93}"/>
</file>

<file path=docProps/app.xml><?xml version="1.0" encoding="utf-8"?>
<Properties xmlns="http://schemas.openxmlformats.org/officeDocument/2006/extended-properties" xmlns:vt="http://schemas.openxmlformats.org/officeDocument/2006/docPropsVTypes">
  <TotalTime>6924</TotalTime>
  <Words>2018</Words>
  <Application>Microsoft Office PowerPoint</Application>
  <PresentationFormat>Presentación en pantalla (16:9)</PresentationFormat>
  <Paragraphs>200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 MT</vt:lpstr>
      <vt:lpstr>Arial Nova</vt:lpstr>
      <vt:lpstr>Calibri</vt:lpstr>
      <vt:lpstr>Work Sans</vt:lpstr>
      <vt:lpstr>Simple Light</vt:lpstr>
      <vt:lpstr>    RESUMEN RESULTADOS DE LA ENCUESTA DE SATISFACCIÓN Y PERCEPCIÓN DE PLANES, PROGRAMAS Y PROYECTOS-PPP DEL MINISTERIO DE CULTURA VIGENCIA  2021  </vt:lpstr>
      <vt:lpstr>La encuesta permitió evaluar diez programas de forma directa y con la opción abierta de registrar otros programas, convocatorias o estímulos; en total se recibieron mil cincuenta y un (1.051) respuestas efectivas que representan el 8% de la base de datos suministrada de 13.096 beneficiarios.       </vt:lpstr>
      <vt:lpstr>2. COMPONENTES EVALUADOS EN CADA PROGRAMA:</vt:lpstr>
      <vt:lpstr>3. RESULTADOS  GENERALES DE PERCEPCIÓN POR COMPONENTE      </vt:lpstr>
      <vt:lpstr>3.1. DIVULGACIÓN Y COMUNICACIONES: Respuestas analizadas.  Se evaluó la satisfacción de los ciudadanos respecto a cobertura, oportunidad, agilidad y claridad en las estrategias de difusión de los PPP, a través de las siguientes preguntas:        </vt:lpstr>
      <vt:lpstr>Presentación de PowerPoint</vt:lpstr>
      <vt:lpstr>3.2. PLANEACIÓN: Respuestas analizadas.  Analiza la conformidad de los concursantes respecto a la claridad y pertinencia en la formulación de las metas y actividades previstas en cada PPP.          </vt:lpstr>
      <vt:lpstr>Presentación de PowerPoint</vt:lpstr>
      <vt:lpstr>3.3. PARTICIPACIÓN SOCIAL: Respuestas analizadas.  Este componente indaga la percepción de los beneficiarios en cuanto a la amplitud, pluralidad y acceso de la ciudadanía a las oportunidades ofrecidas por el Ministerio de Cultura en el desarrollo de los planes, programas y proyectos, las preguntas analizadas fueron:          </vt:lpstr>
      <vt:lpstr>Presentación de PowerPoint</vt:lpstr>
      <vt:lpstr>3.4.  APOYO EN LA IMPLEMENTACIÓN Y EJECUCIÓN: Respuestas analizadas.  En esta dimensión se evalúa la aprobación al desempeño de cada área en la prestación de asistencia técnica, económica y logística en el Planes, Programas y Proyectos, los resultados por pregunta evaluada son:          </vt:lpstr>
      <vt:lpstr>Presentación de PowerPoint</vt:lpstr>
      <vt:lpstr>3.5. EVALUACIÓN Y ACOMPAÑAMIENTO: Respuestas analizadas.   Valora, desde la perspectiva del encuestado, la capacidad para el monitoreo, aprendizaje y mejoramiento de los PPP desde diferentes planos temporales, para ello se aplicaron las siguientes preguntas:            </vt:lpstr>
      <vt:lpstr>Presentación de PowerPoint</vt:lpstr>
      <vt:lpstr>3.6. CUMPLIMIENTO: Respuestas analizadas.  Evalúa la eficacia y agilidad en la realización de las actividades encomendadas al Ministerio de Cultura según la opinión de los encuestados, las preguntas analizadas son:     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Zoila Rosa Pupiales Saavedra</dc:creator>
  <cp:lastModifiedBy>office1</cp:lastModifiedBy>
  <cp:revision>317</cp:revision>
  <dcterms:modified xsi:type="dcterms:W3CDTF">2022-08-03T20:31:38Z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0x0101002CA04BA62047044AB3B2D4FA4528FB54</vt:lpwstr>
  </property>
  <property fmtid="{D5CDD505-2E9C-101B-9397-08002B2CF9AE}" pid="3" name="_dlc_DocIdItemGuid">
    <vt:lpwstr>7e182ecd-d6a4-47c4-b3d7-0f25d33c667f</vt:lpwstr>
  </property>
</Properties>
</file>