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70" r:id="rId4"/>
    <p:sldId id="271" r:id="rId5"/>
    <p:sldId id="259" r:id="rId6"/>
    <p:sldId id="261" r:id="rId7"/>
    <p:sldId id="272" r:id="rId8"/>
    <p:sldId id="273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74" r:id="rId21"/>
    <p:sldId id="275" r:id="rId22"/>
    <p:sldId id="277" r:id="rId23"/>
    <p:sldId id="29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73B0-F561-4B4B-B44A-4F34E3694229}" type="datetimeFigureOut">
              <a:rPr lang="es-CO" smtClean="0"/>
              <a:t>26/01/2022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5031-C134-45E0-BAAE-87F5F16CA844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8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73B0-F561-4B4B-B44A-4F34E3694229}" type="datetimeFigureOut">
              <a:rPr lang="es-CO" smtClean="0"/>
              <a:t>26/01/2022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5031-C134-45E0-BAAE-87F5F16CA8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989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73B0-F561-4B4B-B44A-4F34E3694229}" type="datetimeFigureOut">
              <a:rPr lang="es-CO" smtClean="0"/>
              <a:t>26/01/2022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5031-C134-45E0-BAAE-87F5F16CA8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470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73B0-F561-4B4B-B44A-4F34E3694229}" type="datetimeFigureOut">
              <a:rPr lang="es-CO" smtClean="0"/>
              <a:t>26/01/2022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5031-C134-45E0-BAAE-87F5F16CA8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222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73B0-F561-4B4B-B44A-4F34E3694229}" type="datetimeFigureOut">
              <a:rPr lang="es-CO" smtClean="0"/>
              <a:t>26/01/2022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5031-C134-45E0-BAAE-87F5F16CA844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15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73B0-F561-4B4B-B44A-4F34E3694229}" type="datetimeFigureOut">
              <a:rPr lang="es-CO" smtClean="0"/>
              <a:t>26/01/2022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5031-C134-45E0-BAAE-87F5F16CA8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400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73B0-F561-4B4B-B44A-4F34E3694229}" type="datetimeFigureOut">
              <a:rPr lang="es-CO" smtClean="0"/>
              <a:t>26/01/2022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5031-C134-45E0-BAAE-87F5F16CA8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125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73B0-F561-4B4B-B44A-4F34E3694229}" type="datetimeFigureOut">
              <a:rPr lang="es-CO" smtClean="0"/>
              <a:t>26/01/2022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5031-C134-45E0-BAAE-87F5F16CA8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495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73B0-F561-4B4B-B44A-4F34E3694229}" type="datetimeFigureOut">
              <a:rPr lang="es-CO" smtClean="0"/>
              <a:t>26/01/2022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5031-C134-45E0-BAAE-87F5F16CA8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102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DB73B0-F561-4B4B-B44A-4F34E3694229}" type="datetimeFigureOut">
              <a:rPr lang="es-CO" smtClean="0"/>
              <a:t>26/01/2022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C65031-C134-45E0-BAAE-87F5F16CA8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91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73B0-F561-4B4B-B44A-4F34E3694229}" type="datetimeFigureOut">
              <a:rPr lang="es-CO" smtClean="0"/>
              <a:t>26/01/2022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5031-C134-45E0-BAAE-87F5F16CA8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748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DB73B0-F561-4B4B-B44A-4F34E3694229}" type="datetimeFigureOut">
              <a:rPr lang="es-CO" smtClean="0"/>
              <a:t>26/01/2022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C65031-C134-45E0-BAAE-87F5F16CA844}" type="slidenum">
              <a:rPr lang="es-CO" smtClean="0"/>
              <a:t>‹Nº›</a:t>
            </a:fld>
            <a:endParaRPr lang="es-CO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82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rma, Cuadrado&#10;&#10;Descripción generada automáticamente">
            <a:extLst>
              <a:ext uri="{FF2B5EF4-FFF2-40B4-BE49-F238E27FC236}">
                <a16:creationId xmlns:a16="http://schemas.microsoft.com/office/drawing/2014/main" id="{F8A308E8-69A2-4346-BD0C-084D7695A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13252"/>
            <a:ext cx="12182475" cy="686336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218" y="6069255"/>
            <a:ext cx="1650600" cy="230094"/>
          </a:xfrm>
          <a:prstGeom prst="rect">
            <a:avLst/>
          </a:prstGeom>
        </p:spPr>
      </p:pic>
      <p:sp>
        <p:nvSpPr>
          <p:cNvPr id="10" name="2 Rectángulo">
            <a:extLst>
              <a:ext uri="{FF2B5EF4-FFF2-40B4-BE49-F238E27FC236}">
                <a16:creationId xmlns:a16="http://schemas.microsoft.com/office/drawing/2014/main" id="{97191C11-1E17-D44B-AFE1-C2DB82B79357}"/>
              </a:ext>
            </a:extLst>
          </p:cNvPr>
          <p:cNvSpPr/>
          <p:nvPr/>
        </p:nvSpPr>
        <p:spPr>
          <a:xfrm>
            <a:off x="5352165" y="2881475"/>
            <a:ext cx="64422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>
                <a:solidFill>
                  <a:srgbClr val="004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NORMOGRAMA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>
                <a:solidFill>
                  <a:srgbClr val="004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MINISTERIO DE CULTURA</a:t>
            </a:r>
          </a:p>
        </p:txBody>
      </p:sp>
      <p:pic>
        <p:nvPicPr>
          <p:cNvPr id="7" name="Imagen 6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277582FB-6E5F-44A5-AE3D-7D073A590C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7" b="16029"/>
          <a:stretch/>
        </p:blipFill>
        <p:spPr>
          <a:xfrm>
            <a:off x="2719521" y="1249765"/>
            <a:ext cx="4146577" cy="79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19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CO" sz="5400" b="1" dirty="0"/>
              <a:t>Normativa de entidades que integran el sector cultura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2644DAA-6382-48AD-B5EC-CAA86F9650D1}"/>
              </a:ext>
            </a:extLst>
          </p:cNvPr>
          <p:cNvSpPr txBox="1">
            <a:spLocks/>
          </p:cNvSpPr>
          <p:nvPr/>
        </p:nvSpPr>
        <p:spPr>
          <a:xfrm>
            <a:off x="1190043" y="1845735"/>
            <a:ext cx="3300070" cy="44648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s-MX" sz="2800" dirty="0"/>
              <a:t>Contiene las entidades que integran el sector cultura a partir de la estructura del DUR con sus normas principales clasificadas por tipo, por entidad de origen y por año.</a:t>
            </a:r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40356384-296C-437F-AA0E-5B0FE7139E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27093" y="1931720"/>
            <a:ext cx="5106480" cy="4228804"/>
          </a:xfr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BB183F4-C909-4B6E-A519-9BFEC6B1C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180" y="1845735"/>
            <a:ext cx="17145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47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CO" sz="5400" b="1" dirty="0"/>
              <a:t>Normativa organizacional de MinCultura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2644DAA-6382-48AD-B5EC-CAA86F9650D1}"/>
              </a:ext>
            </a:extLst>
          </p:cNvPr>
          <p:cNvSpPr txBox="1">
            <a:spLocks/>
          </p:cNvSpPr>
          <p:nvPr/>
        </p:nvSpPr>
        <p:spPr>
          <a:xfrm>
            <a:off x="1190043" y="1845735"/>
            <a:ext cx="3300070" cy="44648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s-MX" sz="2800" dirty="0"/>
              <a:t>Contiene las normas de carácter general aplicables a la organización y funcionamiento del Ministerio de Cultura, externas o internas, clasificadas por temas generales, por tipo de norma, por entidad de origen y por año.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E869421A-D7FF-41C0-AA0C-F44B553794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59350" y="1937352"/>
            <a:ext cx="5385653" cy="4188106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1C75E27-2F82-44EF-9B09-0BB22C469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120" y="1699829"/>
            <a:ext cx="17526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61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5400" b="1" dirty="0"/>
              <a:t>Procesos de gestión en MinCultura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2A88D4-2C11-47BF-8EAA-A96264B1A7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98721" cy="4023360"/>
          </a:xfrm>
        </p:spPr>
        <p:txBody>
          <a:bodyPr/>
          <a:lstStyle/>
          <a:p>
            <a:r>
              <a:rPr lang="es-MX" sz="2800" dirty="0"/>
              <a:t>Contiene la normativa aplicable a los diferentes procesos y subprocesos internos de MinCultura, clasificada por tipo de norma, por entidad de origen y por año.</a:t>
            </a:r>
          </a:p>
          <a:p>
            <a:endParaRPr lang="es-CO" dirty="0"/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3BCE65C4-D8E1-4E36-BED3-0AD7C8C778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86620" y="2006715"/>
            <a:ext cx="3250445" cy="258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50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CO" sz="5400" b="1" dirty="0"/>
              <a:t>Normativa complementaria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2644DAA-6382-48AD-B5EC-CAA86F9650D1}"/>
              </a:ext>
            </a:extLst>
          </p:cNvPr>
          <p:cNvSpPr txBox="1">
            <a:spLocks/>
          </p:cNvSpPr>
          <p:nvPr/>
        </p:nvSpPr>
        <p:spPr>
          <a:xfrm>
            <a:off x="1190043" y="1845735"/>
            <a:ext cx="3300070" cy="44648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s-MX" sz="2800" dirty="0"/>
              <a:t>Contiene normativa común a la administración de las entidades públicas, clasificada por orden alfabético, por tipo de norma, por entidad de origen y por año.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AD1BE95E-CB66-427B-BF7B-05FB4238B0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77558" y="1992570"/>
            <a:ext cx="4938713" cy="3848106"/>
          </a:xfr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E27C96B-4B50-4B99-9EEE-BE9E3D6D7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905" y="1768067"/>
            <a:ext cx="20097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67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CO" sz="5400" b="1" dirty="0"/>
              <a:t>Índice temático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2644DAA-6382-48AD-B5EC-CAA86F9650D1}"/>
              </a:ext>
            </a:extLst>
          </p:cNvPr>
          <p:cNvSpPr txBox="1">
            <a:spLocks/>
          </p:cNvSpPr>
          <p:nvPr/>
        </p:nvSpPr>
        <p:spPr>
          <a:xfrm>
            <a:off x="1190043" y="1845735"/>
            <a:ext cx="3300070" cy="44648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s-MX" sz="2800" dirty="0"/>
              <a:t>Contiene el índice de temas seleccionados relacionados con la normativa del sector cultura, clasificados por orden alfabético, por tipo de norma, por entidad de origen y por año.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1E4F523-EE29-41A1-BE91-3F2506E9C6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99370" y="2126556"/>
            <a:ext cx="3789340" cy="2963228"/>
          </a:xfrm>
        </p:spPr>
      </p:pic>
    </p:spTree>
    <p:extLst>
      <p:ext uri="{BB962C8B-B14F-4D97-AF65-F5344CB8AC3E}">
        <p14:creationId xmlns:p14="http://schemas.microsoft.com/office/powerpoint/2010/main" val="854793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AA5A4440-F483-4381-95C7-70CFD5489D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67993" y="2543286"/>
            <a:ext cx="5187687" cy="3202421"/>
          </a:xfr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MX" sz="5400" b="1" dirty="0"/>
              <a:t>Normativa nacional relacionada con la economía naranja o creativa</a:t>
            </a:r>
            <a:endParaRPr lang="es-CO" sz="5400" b="1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2644DAA-6382-48AD-B5EC-CAA86F9650D1}"/>
              </a:ext>
            </a:extLst>
          </p:cNvPr>
          <p:cNvSpPr txBox="1">
            <a:spLocks/>
          </p:cNvSpPr>
          <p:nvPr/>
        </p:nvSpPr>
        <p:spPr>
          <a:xfrm>
            <a:off x="1190042" y="1845735"/>
            <a:ext cx="4746734" cy="47256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s-MX" sz="2800" dirty="0"/>
              <a:t>Contiene las compilaciones de disposiciones nacionales aplicables a las Áreas de Desarrollo Naranja, Cuenta Satélite de Cultura y Economía Naranja, Política Integral Naranja y los Proyectos. Las disposiciones aparecen clasificadas por temas principales, tipo de documento, entidad de origen y año.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94F511-D214-4663-BEEC-F8515B849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430" y="1828800"/>
            <a:ext cx="20002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78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MX" sz="4400" b="1" dirty="0"/>
              <a:t>Normativa nacional relacionada con la intervención de bienes de interés cultural</a:t>
            </a:r>
            <a:endParaRPr lang="es-CO" sz="4400" b="1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2644DAA-6382-48AD-B5EC-CAA86F9650D1}"/>
              </a:ext>
            </a:extLst>
          </p:cNvPr>
          <p:cNvSpPr txBox="1">
            <a:spLocks/>
          </p:cNvSpPr>
          <p:nvPr/>
        </p:nvSpPr>
        <p:spPr>
          <a:xfrm>
            <a:off x="1190042" y="1845735"/>
            <a:ext cx="5074280" cy="47256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s-MX" sz="2800" dirty="0"/>
              <a:t>Contiene las compilaciones de disposiciones nacionales aplicables a las intervenciones de bienes de interés cultural, su régimen especial de protección, declaratoria de bienes de interés cultural y planes especiales de manejo y protección. Las disposiciones aparecen clasificadas por tipo de documento, entidad de origen y año.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725E7B83-DB14-459C-B999-A93B635165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64321" y="2099850"/>
            <a:ext cx="4912233" cy="3263720"/>
          </a:xfr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F139AA-9F3B-4A0F-A2E1-C57C4DD39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224" y="1737360"/>
            <a:ext cx="2171982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79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MX" sz="4400" b="1" dirty="0"/>
              <a:t>Jurisprudencia y doctrina</a:t>
            </a:r>
            <a:endParaRPr lang="es-CO" sz="4400" b="1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2644DAA-6382-48AD-B5EC-CAA86F9650D1}"/>
              </a:ext>
            </a:extLst>
          </p:cNvPr>
          <p:cNvSpPr txBox="1">
            <a:spLocks/>
          </p:cNvSpPr>
          <p:nvPr/>
        </p:nvSpPr>
        <p:spPr>
          <a:xfrm>
            <a:off x="1190042" y="1845735"/>
            <a:ext cx="4105289" cy="36816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s-MX" sz="2800" dirty="0"/>
              <a:t>Contiene una selección de jurisprudencia de control de constitucionalidad. Las providencias de la Corte Constitucionalidad están organizadas por tipo de providencia y por orden cronológico.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3116D92A-78E7-4A9E-8A17-954F5B8350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95331" y="2245363"/>
            <a:ext cx="5903215" cy="2882351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78B2CEB-C0A3-4F94-A788-08DDECF01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597" y="1768067"/>
            <a:ext cx="19716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69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MX" sz="4400" b="1" dirty="0"/>
              <a:t>Boletín de novedades</a:t>
            </a:r>
            <a:endParaRPr lang="es-CO" sz="4400" b="1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2644DAA-6382-48AD-B5EC-CAA86F9650D1}"/>
              </a:ext>
            </a:extLst>
          </p:cNvPr>
          <p:cNvSpPr txBox="1">
            <a:spLocks/>
          </p:cNvSpPr>
          <p:nvPr/>
        </p:nvSpPr>
        <p:spPr>
          <a:xfrm>
            <a:off x="1190042" y="1845735"/>
            <a:ext cx="4105289" cy="36816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s-MX" sz="2800" dirty="0"/>
              <a:t>Contiene boletines periódicos de novedades incorporadas en la compilación, clasificadas por período, tipo de documento, entidad y orden cronológico.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826396BD-1103-4187-AA33-E7CE197BD0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47857" y="3062927"/>
            <a:ext cx="1952625" cy="1562100"/>
          </a:xfrm>
        </p:spPr>
      </p:pic>
    </p:spTree>
    <p:extLst>
      <p:ext uri="{BB962C8B-B14F-4D97-AF65-F5344CB8AC3E}">
        <p14:creationId xmlns:p14="http://schemas.microsoft.com/office/powerpoint/2010/main" val="1023007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CE46B065-E598-4FE2-B047-2084D4128E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dirty="0"/>
              <a:t>Documentos		</a:t>
            </a:r>
            <a:endParaRPr lang="es-CO" dirty="0"/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0EBE17B1-5CFB-4AB0-9BCC-6B4C14A686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419" dirty="0"/>
              <a:t>Valores agregados al interior de los documentos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408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419" sz="5400" b="1" dirty="0"/>
              <a:t>¿Cómo accedemos al Normograma de MinCultura?</a:t>
            </a:r>
            <a:endParaRPr lang="es-CO" sz="5400" b="1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AA022AF2-C9E3-4928-AF3B-23445FD20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3759" y="1869271"/>
            <a:ext cx="2123593" cy="4203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dirty="0"/>
              <a:t>A partir de la sección de Transparencia, numeral 2: Normograma</a:t>
            </a:r>
          </a:p>
        </p:txBody>
      </p:sp>
      <p:pic>
        <p:nvPicPr>
          <p:cNvPr id="10" name="Marcador de contenido 7">
            <a:extLst>
              <a:ext uri="{FF2B5EF4-FFF2-40B4-BE49-F238E27FC236}">
                <a16:creationId xmlns:a16="http://schemas.microsoft.com/office/drawing/2014/main" id="{FF373C3C-800F-469C-B861-CA5C1D9CCB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84364" y="1869271"/>
            <a:ext cx="7110357" cy="4328827"/>
          </a:xfrm>
        </p:spPr>
      </p:pic>
    </p:spTree>
    <p:extLst>
      <p:ext uri="{BB962C8B-B14F-4D97-AF65-F5344CB8AC3E}">
        <p14:creationId xmlns:p14="http://schemas.microsoft.com/office/powerpoint/2010/main" val="933256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419" sz="5400" b="1" dirty="0"/>
              <a:t>Notas de vigencia</a:t>
            </a:r>
            <a:endParaRPr lang="es-CO" sz="5400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016B04A-36DB-458E-9BCB-50799C527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737361"/>
            <a:ext cx="4733678" cy="4512184"/>
          </a:xfrm>
        </p:spPr>
        <p:txBody>
          <a:bodyPr>
            <a:normAutofit/>
          </a:bodyPr>
          <a:lstStyle/>
          <a:p>
            <a:r>
              <a:rPr lang="es-419" sz="2800" dirty="0"/>
              <a:t>Se encuentran al inicio de los documentos y en cada artículo con sus respectivos hipervínculos (link en los números de las normas y los artículos para consultarlos a un clic).</a:t>
            </a:r>
          </a:p>
          <a:p>
            <a:r>
              <a:rPr lang="es-419" sz="2800" dirty="0"/>
              <a:t>Las cajas informan al usuario sobre las modificaciones o vigencias que hay sobre el documento analizado.</a:t>
            </a:r>
            <a:endParaRPr lang="es-CO" sz="2800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309E94A3-6E98-4544-B511-D89F559581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2190412"/>
            <a:ext cx="4937125" cy="3334426"/>
          </a:xfrm>
        </p:spPr>
      </p:pic>
    </p:spTree>
    <p:extLst>
      <p:ext uri="{BB962C8B-B14F-4D97-AF65-F5344CB8AC3E}">
        <p14:creationId xmlns:p14="http://schemas.microsoft.com/office/powerpoint/2010/main" val="158143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419" sz="5400" b="1" dirty="0"/>
              <a:t>Concordancias y Legislación Anterior</a:t>
            </a:r>
            <a:endParaRPr lang="es-CO" sz="5400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016B04A-36DB-458E-9BCB-50799C527C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419" sz="2800" dirty="0"/>
              <a:t>Además de notas de vigencias contamos con concordancias directamente realizadas a los artículos pertinentes.</a:t>
            </a:r>
          </a:p>
          <a:p>
            <a:r>
              <a:rPr lang="es-419" sz="2800" dirty="0"/>
              <a:t>Así como la posibilidad de consultar el texto anterior a las modificaciones o texto original de la norma.</a:t>
            </a:r>
            <a:endParaRPr lang="es-CO" sz="2800" dirty="0"/>
          </a:p>
          <a:p>
            <a:endParaRPr lang="es-CO" sz="2800" dirty="0"/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5DD07A97-953C-4B37-A1C5-E0A3270FD6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1896119"/>
            <a:ext cx="4937125" cy="3923012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E2002B9-DE49-4E3D-B147-8A1373AAF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261" y="3589361"/>
            <a:ext cx="3229001" cy="268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15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419" sz="5400" b="1" dirty="0"/>
              <a:t>Jurisprudencia concordante y Jurisprudencia vigencia</a:t>
            </a:r>
            <a:endParaRPr lang="es-CO" sz="5400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016B04A-36DB-458E-9BCB-50799C527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044564" cy="4023360"/>
          </a:xfrm>
        </p:spPr>
        <p:txBody>
          <a:bodyPr/>
          <a:lstStyle/>
          <a:p>
            <a:r>
              <a:rPr lang="es-419" sz="2800" dirty="0"/>
              <a:t>Pronunciamientos de control de constitucionalidad o legalidad realizados a cada uno de los artículos correspondientes.</a:t>
            </a:r>
          </a:p>
          <a:p>
            <a:r>
              <a:rPr lang="es-419" sz="2800" dirty="0"/>
              <a:t>Enlace directo a la sentencia por medio de hipervínculos.</a:t>
            </a:r>
            <a:endParaRPr lang="es-CO" sz="2800" dirty="0"/>
          </a:p>
          <a:p>
            <a:endParaRPr lang="es-CO" sz="2400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189BEB98-8069-4E36-BBA8-B359D48DBE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40315" y="1845734"/>
            <a:ext cx="4937125" cy="3445546"/>
          </a:xfr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84D7997-2099-4BA3-888C-B7A6544DC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560" y="3210356"/>
            <a:ext cx="4937125" cy="290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71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541381E-8B50-49CF-B3FF-24E3AB921B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138" y="5460670"/>
            <a:ext cx="3015429" cy="420351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A964371-9D09-4286-8ED1-39BE116C88E4}"/>
              </a:ext>
            </a:extLst>
          </p:cNvPr>
          <p:cNvSpPr txBox="1">
            <a:spLocks/>
          </p:cNvSpPr>
          <p:nvPr/>
        </p:nvSpPr>
        <p:spPr>
          <a:xfrm>
            <a:off x="2025494" y="661692"/>
            <a:ext cx="4532644" cy="320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6000" b="1" dirty="0">
                <a:solidFill>
                  <a:srgbClr val="004A84"/>
                </a:solidFill>
                <a:ea typeface="+mn-ea"/>
                <a:cs typeface="+mn-cs"/>
              </a:rPr>
              <a:t>¡Consulte el Normograma!</a:t>
            </a:r>
            <a:endParaRPr lang="es-CO" sz="6000" b="1" dirty="0">
              <a:solidFill>
                <a:srgbClr val="004A84"/>
              </a:solidFill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805D505-16D6-458D-B314-AC22A1FA4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9827" y="1364342"/>
            <a:ext cx="2464891" cy="2655968"/>
          </a:xfrm>
          <a:prstGeom prst="rect">
            <a:avLst/>
          </a:prstGeom>
          <a:ln>
            <a:noFill/>
          </a:ln>
        </p:spPr>
      </p:pic>
      <p:pic>
        <p:nvPicPr>
          <p:cNvPr id="9" name="Imagen 8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677E75F0-853C-46C1-8707-EF2FA00013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7" b="16029"/>
          <a:stretch/>
        </p:blipFill>
        <p:spPr>
          <a:xfrm>
            <a:off x="2869648" y="5460670"/>
            <a:ext cx="2510516" cy="48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419" sz="5400" b="1" dirty="0"/>
              <a:t>¿Qué encontramos en el Normograma de MinCultura?</a:t>
            </a:r>
            <a:endParaRPr lang="es-CO" sz="5400" b="1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AA022AF2-C9E3-4928-AF3B-23445FD20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6320" y="1828327"/>
            <a:ext cx="5066957" cy="44905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2800" dirty="0"/>
              <a:t>Una compilación normativa, jurisprudencial y doctrinaria que permite a los funcionarios de MinCultura y sus usuarios a consultar los documentos actualizados que regulan sus actuaciones en desarrollo de su objeto misional.</a:t>
            </a:r>
          </a:p>
          <a:p>
            <a:pPr marL="0" indent="0">
              <a:buNone/>
            </a:pPr>
            <a:r>
              <a:rPr lang="es-MX" sz="2800" dirty="0"/>
              <a:t>Además, cuenta con una distribución temática de los módulos con el objetivo de facilitar el acceso a las diferentes fuentes.</a:t>
            </a:r>
            <a:endParaRPr lang="es-CO" sz="28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364EE2E-E6C2-46AF-BFDB-FA15F54E50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2115111"/>
            <a:ext cx="4937125" cy="3485029"/>
          </a:xfrm>
        </p:spPr>
      </p:pic>
    </p:spTree>
    <p:extLst>
      <p:ext uri="{BB962C8B-B14F-4D97-AF65-F5344CB8AC3E}">
        <p14:creationId xmlns:p14="http://schemas.microsoft.com/office/powerpoint/2010/main" val="396774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419" sz="5400" b="1" dirty="0"/>
              <a:t>Adaptación a dispositivos móviles</a:t>
            </a:r>
            <a:endParaRPr lang="es-CO" sz="5400" b="1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AA022AF2-C9E3-4928-AF3B-23445FD20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6320" y="1828327"/>
            <a:ext cx="5555549" cy="4023360"/>
          </a:xfrm>
        </p:spPr>
        <p:txBody>
          <a:bodyPr>
            <a:normAutofit/>
          </a:bodyPr>
          <a:lstStyle/>
          <a:p>
            <a:pPr marL="0" indent="0">
              <a:buFont typeface="Calibri" panose="020F0502020204030204" pitchFamily="34" charset="0"/>
              <a:buNone/>
            </a:pPr>
            <a:r>
              <a:rPr lang="es-MX" sz="2800" dirty="0"/>
              <a:t>En el Normograma de MinCultura se ha empleado un desarrollo técnico que permite su adaptabilidad a dispositivos móviles: celulares, </a:t>
            </a:r>
            <a:r>
              <a:rPr lang="es-MX" sz="2800" dirty="0" err="1"/>
              <a:t>tablets</a:t>
            </a:r>
            <a:r>
              <a:rPr lang="es-MX" sz="2800" dirty="0"/>
              <a:t>, iPads, entre otros, facilitando así la lectura amable dentro de la herramienta.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F0834498-8EDD-41DF-A8D0-95806404E7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81300" y="1831738"/>
            <a:ext cx="3204643" cy="4401137"/>
          </a:xfrm>
        </p:spPr>
      </p:pic>
    </p:spTree>
    <p:extLst>
      <p:ext uri="{BB962C8B-B14F-4D97-AF65-F5344CB8AC3E}">
        <p14:creationId xmlns:p14="http://schemas.microsoft.com/office/powerpoint/2010/main" val="2199204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419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MÓDULOS</a:t>
            </a:r>
            <a:endParaRPr lang="es-CO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419" sz="2800" b="1" dirty="0"/>
              <a:t>12 módulos con información y herramientas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49165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CO" sz="5400" b="1" dirty="0"/>
              <a:t>DUR del Sector Administrativo Cultura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60F6895C-EEBF-43D3-9CB4-2DE73EE60374}"/>
              </a:ext>
            </a:extLst>
          </p:cNvPr>
          <p:cNvSpPr txBox="1">
            <a:spLocks/>
          </p:cNvSpPr>
          <p:nvPr/>
        </p:nvSpPr>
        <p:spPr>
          <a:xfrm>
            <a:off x="1190043" y="1845735"/>
            <a:ext cx="3965053" cy="432977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s-MX" sz="2800" dirty="0"/>
              <a:t>El primer módulo comprende: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s-MX" sz="2800" dirty="0"/>
              <a:t>1. Decreto Único Reglamentario del Sector Administrativo Cultura: acceso a la totalidad del documento, decretos compilados, no compilados y modificatorios ordenados cronológicamente.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E94398D4-DB7D-473D-B975-CE6EA33B30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50159" y="2790870"/>
            <a:ext cx="5534270" cy="3384642"/>
          </a:xfr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09B18CF-8A1E-47EB-B356-5CE119BFC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717" y="1762126"/>
            <a:ext cx="1880963" cy="148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28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CO" sz="5400" b="1" dirty="0"/>
              <a:t>Herramientas de Búsqueda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2644DAA-6382-48AD-B5EC-CAA86F9650D1}"/>
              </a:ext>
            </a:extLst>
          </p:cNvPr>
          <p:cNvSpPr txBox="1">
            <a:spLocks/>
          </p:cNvSpPr>
          <p:nvPr/>
        </p:nvSpPr>
        <p:spPr>
          <a:xfrm>
            <a:off x="1190043" y="1845735"/>
            <a:ext cx="4163836" cy="44648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s-MX" sz="2800" dirty="0"/>
              <a:t>Cuenta con dos herramientas para la búsqueda de información: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s-MX" sz="2800" dirty="0"/>
              <a:t>1. Barra de búsqueda tipo Google.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s-MX" sz="2800" dirty="0"/>
              <a:t>2. Búsqueda Avanzada con diversos filtros que permiten realizar investigaciones más acotadas.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s-MX" sz="2800" dirty="0"/>
          </a:p>
        </p:txBody>
      </p:sp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1754E9A0-8B85-4534-8659-B759AB94F1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35726" y="2034220"/>
            <a:ext cx="5752120" cy="2878973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CEFE8C9-863D-4CEC-B945-D2616D2ED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484" y="1829420"/>
            <a:ext cx="1842628" cy="145075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1D3DC0D-F257-4C43-9E53-BA84DC78F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917" y="3835878"/>
            <a:ext cx="4505134" cy="21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55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CO" sz="5400" b="1" dirty="0"/>
              <a:t>Normativa del sector cultura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2644DAA-6382-48AD-B5EC-CAA86F9650D1}"/>
              </a:ext>
            </a:extLst>
          </p:cNvPr>
          <p:cNvSpPr txBox="1">
            <a:spLocks/>
          </p:cNvSpPr>
          <p:nvPr/>
        </p:nvSpPr>
        <p:spPr>
          <a:xfrm>
            <a:off x="1190043" y="1845735"/>
            <a:ext cx="3300070" cy="44648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s-MX" sz="2800" dirty="0"/>
              <a:t>Contiene la compilación de disposiciones de carácter general aplicables a la misión institucional del Ministerio de Cultura, organizadas por tipo de norma, por entidad de origen y orden cronológico.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58888E78-B37F-4FB5-8CAD-A6C53B3F5B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14615" y="1897135"/>
            <a:ext cx="6619749" cy="4107880"/>
          </a:xfr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B356234-93B7-4EB3-B66A-1DC5F88C6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856" y="1737360"/>
            <a:ext cx="21240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99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CO" sz="5400" b="1" dirty="0"/>
              <a:t>Tip: miga de pan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60F6895C-EEBF-43D3-9CB4-2DE73EE60374}"/>
              </a:ext>
            </a:extLst>
          </p:cNvPr>
          <p:cNvSpPr txBox="1">
            <a:spLocks/>
          </p:cNvSpPr>
          <p:nvPr/>
        </p:nvSpPr>
        <p:spPr>
          <a:xfrm>
            <a:off x="1190044" y="1845735"/>
            <a:ext cx="2984392" cy="432977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s-MX" sz="2800" dirty="0"/>
              <a:t>Regrese a un punto de navegación anterior muy fácilmente haciendo uso de la miga de pan.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F605B7D-7AB5-45CF-A379-4E5B97A44B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46188" y="2480890"/>
            <a:ext cx="5704815" cy="3711422"/>
          </a:xfr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411BF245-DB07-44EF-9985-0F7728663F9D}"/>
              </a:ext>
            </a:extLst>
          </p:cNvPr>
          <p:cNvSpPr/>
          <p:nvPr/>
        </p:nvSpPr>
        <p:spPr>
          <a:xfrm>
            <a:off x="4667484" y="2895074"/>
            <a:ext cx="2112081" cy="38413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22C7656A-0167-400B-A744-02584AC18410}"/>
              </a:ext>
            </a:extLst>
          </p:cNvPr>
          <p:cNvCxnSpPr>
            <a:cxnSpLocks/>
          </p:cNvCxnSpPr>
          <p:nvPr/>
        </p:nvCxnSpPr>
        <p:spPr>
          <a:xfrm flipV="1">
            <a:off x="6779565" y="2220845"/>
            <a:ext cx="450456" cy="5036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517237B8-4B58-4352-AB2B-EB551A876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674" y="1855568"/>
            <a:ext cx="273367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5690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Personalizado 34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D61450"/>
      </a:accent1>
      <a:accent2>
        <a:srgbClr val="D61450"/>
      </a:accent2>
      <a:accent3>
        <a:srgbClr val="D61450"/>
      </a:accent3>
      <a:accent4>
        <a:srgbClr val="D61450"/>
      </a:accent4>
      <a:accent5>
        <a:srgbClr val="D61450"/>
      </a:accent5>
      <a:accent6>
        <a:srgbClr val="D61450"/>
      </a:accent6>
      <a:hlink>
        <a:srgbClr val="D61450"/>
      </a:hlink>
      <a:folHlink>
        <a:srgbClr val="D61450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H7EN5MXTHQNV-1513-267</_dlc_DocId>
    <_dlc_DocIdUrl xmlns="ae9388c0-b1e2-40ea-b6a8-c51c7913cbd2">
      <Url>https://www.mincultura.gov.co/ministerio/recursos-humanos/_layouts/15/DocIdRedir.aspx?ID=H7EN5MXTHQNV-1513-267</Url>
      <Description>H7EN5MXTHQNV-1513-267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10a98ce036d8a2255ee32d4e20cf8e1b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9277F6-C181-42C2-BF66-E82A31A2F524}"/>
</file>

<file path=customXml/itemProps2.xml><?xml version="1.0" encoding="utf-8"?>
<ds:datastoreItem xmlns:ds="http://schemas.openxmlformats.org/officeDocument/2006/customXml" ds:itemID="{FF7945BA-11EB-459F-9C8F-1C464B39DFE7}"/>
</file>

<file path=customXml/itemProps3.xml><?xml version="1.0" encoding="utf-8"?>
<ds:datastoreItem xmlns:ds="http://schemas.openxmlformats.org/officeDocument/2006/customXml" ds:itemID="{D625F1EC-B854-4F0D-A86A-9895749F0A07}"/>
</file>

<file path=customXml/itemProps4.xml><?xml version="1.0" encoding="utf-8"?>
<ds:datastoreItem xmlns:ds="http://schemas.openxmlformats.org/officeDocument/2006/customXml" ds:itemID="{5F3AA541-2455-4D33-9CDE-BAF7DF9FDF73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219</TotalTime>
  <Words>757</Words>
  <Application>Microsoft Office PowerPoint</Application>
  <PresentationFormat>Panorámica</PresentationFormat>
  <Paragraphs>52</Paragraphs>
  <Slides>23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Calibri</vt:lpstr>
      <vt:lpstr>Calibri Light</vt:lpstr>
      <vt:lpstr>Retrospección</vt:lpstr>
      <vt:lpstr>Presentación de PowerPoint</vt:lpstr>
      <vt:lpstr>¿Cómo accedemos al Normograma de MinCultura?</vt:lpstr>
      <vt:lpstr>¿Qué encontramos en el Normograma de MinCultura?</vt:lpstr>
      <vt:lpstr>Adaptación a dispositivos móviles</vt:lpstr>
      <vt:lpstr>MÓDULOS</vt:lpstr>
      <vt:lpstr>DUR del Sector Administrativo Cultura</vt:lpstr>
      <vt:lpstr>Herramientas de Búsqueda</vt:lpstr>
      <vt:lpstr>Normativa del sector cultura</vt:lpstr>
      <vt:lpstr>Tip: miga de pan</vt:lpstr>
      <vt:lpstr>Normativa de entidades que integran el sector cultura</vt:lpstr>
      <vt:lpstr>Normativa organizacional de MinCultura</vt:lpstr>
      <vt:lpstr>Procesos de gestión en MinCultura</vt:lpstr>
      <vt:lpstr>Normativa complementaria</vt:lpstr>
      <vt:lpstr>Índice temático</vt:lpstr>
      <vt:lpstr>Normativa nacional relacionada con la economía naranja o creativa</vt:lpstr>
      <vt:lpstr>Normativa nacional relacionada con la intervención de bienes de interés cultural</vt:lpstr>
      <vt:lpstr>Jurisprudencia y doctrina</vt:lpstr>
      <vt:lpstr>Boletín de novedades</vt:lpstr>
      <vt:lpstr>Documentos  </vt:lpstr>
      <vt:lpstr>Notas de vigencia</vt:lpstr>
      <vt:lpstr>Concordancias y Legislación Anterior</vt:lpstr>
      <vt:lpstr>Jurisprudencia concordante y Jurisprudencia vigencia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Normograma MinCultura</dc:title>
  <dc:creator>Juanita Catalina Barros Cuesta</dc:creator>
  <cp:lastModifiedBy>Juanita Catalina Barros Cuesta</cp:lastModifiedBy>
  <cp:revision>29</cp:revision>
  <dcterms:created xsi:type="dcterms:W3CDTF">2021-11-16T22:10:13Z</dcterms:created>
  <dcterms:modified xsi:type="dcterms:W3CDTF">2022-01-26T19:04:22Z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974b8ef9-95ba-4cd9-a1e9-0d118b904b4b</vt:lpwstr>
  </property>
</Properties>
</file>