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  <p:sldMasterId id="2147483674" r:id="rId6"/>
  </p:sldMasterIdLst>
  <p:notesMasterIdLst>
    <p:notesMasterId r:id="rId8"/>
  </p:notesMasterIdLst>
  <p:handoutMasterIdLst>
    <p:handoutMasterId r:id="rId9"/>
  </p:handoutMasterIdLst>
  <p:sldIdLst>
    <p:sldId id="275" r:id="rId7"/>
  </p:sldIdLst>
  <p:sldSz cx="16202025" cy="7921625"/>
  <p:notesSz cx="9874250" cy="67976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5595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2777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69959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7140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5909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090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272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454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4436" userDrawn="1">
          <p15:clr>
            <a:srgbClr val="A4A3A4"/>
          </p15:clr>
        </p15:guide>
        <p15:guide id="3" pos="5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1" userDrawn="1">
          <p15:clr>
            <a:srgbClr val="A4A3A4"/>
          </p15:clr>
        </p15:guide>
        <p15:guide id="2" pos="19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88D2"/>
    <a:srgbClr val="C75F09"/>
    <a:srgbClr val="7CC3D6"/>
    <a:srgbClr val="FFCC00"/>
    <a:srgbClr val="F9FD69"/>
    <a:srgbClr val="FFFF00"/>
    <a:srgbClr val="E3F40A"/>
    <a:srgbClr val="CC9900"/>
    <a:srgbClr val="FF9933"/>
    <a:srgbClr val="B01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9467" autoAdjust="0"/>
  </p:normalViewPr>
  <p:slideViewPr>
    <p:cSldViewPr snapToObjects="1">
      <p:cViewPr varScale="1">
        <p:scale>
          <a:sx n="73" d="100"/>
          <a:sy n="73" d="100"/>
        </p:scale>
        <p:origin x="60" y="90"/>
      </p:cViewPr>
      <p:guideLst>
        <p:guide orient="horz" pos="1248"/>
        <p:guide pos="4436"/>
        <p:guide pos="5104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-2304" y="-102"/>
      </p:cViewPr>
      <p:guideLst>
        <p:guide orient="horz" pos="2581"/>
        <p:guide pos="199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17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8458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117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8458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fld id="{EE571FED-7C7C-492D-8EDA-C40FA2D41F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002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17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8458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117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8458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3400C4DF-5106-4100-99CA-02F8479B10E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63087" y="3227324"/>
            <a:ext cx="6744706" cy="30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390" tIns="33496" rIns="68390" bIns="33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editar el estilo del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539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0985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5144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7717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30289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82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99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15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30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" y="252401"/>
            <a:ext cx="6780949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0316" y="4488927"/>
            <a:ext cx="11341417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1E5C-BFCE-41AD-A28D-7EF60D159478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524-2564-4223-9504-47011B44C3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46474" y="317238"/>
            <a:ext cx="3645455" cy="675905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10102" y="317238"/>
            <a:ext cx="10666334" cy="675905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041F-4B1B-4808-8CAF-A6C68926C97B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C02-9ADB-4513-81DC-658964A093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8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41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364" y="2460632"/>
            <a:ext cx="13773309" cy="16986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1367" y="4489456"/>
            <a:ext cx="11339300" cy="2024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3C23-ED89-426E-A894-9CD9F31566A9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D97-63D4-48C6-8ED9-017A0CED1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48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969E-98C7-4D2D-A052-F0C79D7EE31B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CBF-CBEB-4A75-965E-12EE7279F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13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0503" y="5091115"/>
            <a:ext cx="13770664" cy="1573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80503" y="3357563"/>
            <a:ext cx="13770664" cy="17335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ED2B-8E23-4E55-B51E-6E2A322E1FFE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361-6E2E-4259-AD6F-99C1B16A74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93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09573" y="1847853"/>
            <a:ext cx="7164448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8004" y="1847853"/>
            <a:ext cx="7164448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8D6-97F3-426E-8C0B-83FA65A1508A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DD66-072E-46F2-8551-4E0876536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35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9580" y="1773242"/>
            <a:ext cx="7159157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09580" y="2511428"/>
            <a:ext cx="7159157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650" y="1773242"/>
            <a:ext cx="7161802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650" y="2511428"/>
            <a:ext cx="7161802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5E99-D61A-4113-AB62-876EC6839CD5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8D8-D3CC-4267-AB04-38C22660755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1578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3986-2B9E-4A6C-88C8-671592FAAB6D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B0FB-C611-403B-AA66-1B5D18CAAE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05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257-18D7-424F-B5E3-DA9ED798FB35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26A-2FBE-4092-A062-524371CA12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36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D5EB-7A1A-4C6F-888C-2315AE163095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79AE-F6A6-4A7F-B5BE-03B55FFDD9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4" y="396416"/>
            <a:ext cx="6780949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570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9574" y="315918"/>
            <a:ext cx="5331006" cy="1341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3718" y="315916"/>
            <a:ext cx="9058741" cy="676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09574" y="1657353"/>
            <a:ext cx="5331006" cy="5419725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23E8-B91D-4F34-9B15-9ED7177F9219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B83-42DE-499D-93A7-9951567F80A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465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4798" y="5545142"/>
            <a:ext cx="9722803" cy="654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4798" y="708028"/>
            <a:ext cx="9722803" cy="4752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4798" y="6199196"/>
            <a:ext cx="9722803" cy="930275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97D-2FC8-40B7-AC2E-CB409BE1324B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8FC-CD42-4440-ABC8-39318CBC56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88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C44D-118F-4757-A0DD-0E82D462082E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9D7A-CCCF-40BF-B524-9C6C3A448B8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1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734" y="317507"/>
            <a:ext cx="3645720" cy="67595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09578" y="317507"/>
            <a:ext cx="10683177" cy="67595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D143-D915-4AC4-B90C-EC4C7840FB00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7A3-7344-46A0-99DD-29114A9F6D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56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9858" y="5090384"/>
            <a:ext cx="13771722" cy="157332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79858" y="3357532"/>
            <a:ext cx="13771722" cy="173285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6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5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4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3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1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E1B2-18FA-4824-8325-23540C0DE2A7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9225-B2C7-420A-8700-A59C8506A8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4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10107" y="1848385"/>
            <a:ext cx="7155894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236034" y="1848385"/>
            <a:ext cx="7155894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DFD2-4603-4289-A6E8-3D24F2A39DAC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83CD-754E-48E6-A162-386F2713AE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5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0111" y="1773200"/>
            <a:ext cx="7158707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9" indent="0">
              <a:buNone/>
              <a:defRPr sz="2200" b="1"/>
            </a:lvl2pPr>
            <a:lvl3pPr marL="1007798" indent="0">
              <a:buNone/>
              <a:defRPr sz="2000" b="1"/>
            </a:lvl3pPr>
            <a:lvl4pPr marL="1511696" indent="0">
              <a:buNone/>
              <a:defRPr sz="1800" b="1"/>
            </a:lvl4pPr>
            <a:lvl5pPr marL="2015595" indent="0">
              <a:buNone/>
              <a:defRPr sz="1800" b="1"/>
            </a:lvl5pPr>
            <a:lvl6pPr marL="2519495" indent="0">
              <a:buNone/>
              <a:defRPr sz="1800" b="1"/>
            </a:lvl6pPr>
            <a:lvl7pPr marL="3023393" indent="0">
              <a:buNone/>
              <a:defRPr sz="1800" b="1"/>
            </a:lvl7pPr>
            <a:lvl8pPr marL="3527292" indent="0">
              <a:buNone/>
              <a:defRPr sz="1800" b="1"/>
            </a:lvl8pPr>
            <a:lvl9pPr marL="4031190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10111" y="2512184"/>
            <a:ext cx="7158707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30413" y="1773200"/>
            <a:ext cx="7161520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9" indent="0">
              <a:buNone/>
              <a:defRPr sz="2200" b="1"/>
            </a:lvl2pPr>
            <a:lvl3pPr marL="1007798" indent="0">
              <a:buNone/>
              <a:defRPr sz="2000" b="1"/>
            </a:lvl3pPr>
            <a:lvl4pPr marL="1511696" indent="0">
              <a:buNone/>
              <a:defRPr sz="1800" b="1"/>
            </a:lvl4pPr>
            <a:lvl5pPr marL="2015595" indent="0">
              <a:buNone/>
              <a:defRPr sz="1800" b="1"/>
            </a:lvl5pPr>
            <a:lvl6pPr marL="2519495" indent="0">
              <a:buNone/>
              <a:defRPr sz="1800" b="1"/>
            </a:lvl6pPr>
            <a:lvl7pPr marL="3023393" indent="0">
              <a:buNone/>
              <a:defRPr sz="1800" b="1"/>
            </a:lvl7pPr>
            <a:lvl8pPr marL="3527292" indent="0">
              <a:buNone/>
              <a:defRPr sz="1800" b="1"/>
            </a:lvl8pPr>
            <a:lvl9pPr marL="4031190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230413" y="2512184"/>
            <a:ext cx="7161520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0B0E-CAAC-433F-9150-48666D76DB36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C223-518F-4CAB-8A1D-65A8789709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5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C85-965D-44B5-B7B3-19F5530907FB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FDAC-B579-4E5E-A338-F8A2780BB8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965F-F1D5-4CE5-9D66-D1DCA739DA90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7A14-AB39-4AB7-B198-20133537A8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7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108" y="315402"/>
            <a:ext cx="5330355" cy="13422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548" y="315403"/>
            <a:ext cx="9057381" cy="676088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0108" y="1657674"/>
            <a:ext cx="5330355" cy="5418612"/>
          </a:xfrm>
        </p:spPr>
        <p:txBody>
          <a:bodyPr/>
          <a:lstStyle>
            <a:lvl1pPr marL="0" indent="0">
              <a:buNone/>
              <a:defRPr sz="1500"/>
            </a:lvl1pPr>
            <a:lvl2pPr marL="503899" indent="0">
              <a:buNone/>
              <a:defRPr sz="1300"/>
            </a:lvl2pPr>
            <a:lvl3pPr marL="1007798" indent="0">
              <a:buNone/>
              <a:defRPr sz="1100"/>
            </a:lvl3pPr>
            <a:lvl4pPr marL="1511696" indent="0">
              <a:buNone/>
              <a:defRPr sz="1000"/>
            </a:lvl4pPr>
            <a:lvl5pPr marL="2015595" indent="0">
              <a:buNone/>
              <a:defRPr sz="1000"/>
            </a:lvl5pPr>
            <a:lvl6pPr marL="2519495" indent="0">
              <a:buNone/>
              <a:defRPr sz="1000"/>
            </a:lvl6pPr>
            <a:lvl7pPr marL="3023393" indent="0">
              <a:buNone/>
              <a:defRPr sz="1000"/>
            </a:lvl7pPr>
            <a:lvl8pPr marL="3527292" indent="0">
              <a:buNone/>
              <a:defRPr sz="1000"/>
            </a:lvl8pPr>
            <a:lvl9pPr marL="403119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466-3EF6-4A2F-BC5D-78BEBC438041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FBB7-F1D2-4EE4-97EA-B072CFF82D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17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713" y="5545143"/>
            <a:ext cx="9721215" cy="6546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175713" y="707817"/>
            <a:ext cx="9721215" cy="475297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899" indent="0">
              <a:buNone/>
              <a:defRPr sz="3100"/>
            </a:lvl2pPr>
            <a:lvl3pPr marL="1007798" indent="0">
              <a:buNone/>
              <a:defRPr sz="2600"/>
            </a:lvl3pPr>
            <a:lvl4pPr marL="1511696" indent="0">
              <a:buNone/>
              <a:defRPr sz="2200"/>
            </a:lvl4pPr>
            <a:lvl5pPr marL="2015595" indent="0">
              <a:buNone/>
              <a:defRPr sz="2200"/>
            </a:lvl5pPr>
            <a:lvl6pPr marL="2519495" indent="0">
              <a:buNone/>
              <a:defRPr sz="2200"/>
            </a:lvl6pPr>
            <a:lvl7pPr marL="3023393" indent="0">
              <a:buNone/>
              <a:defRPr sz="2200"/>
            </a:lvl7pPr>
            <a:lvl8pPr marL="3527292" indent="0">
              <a:buNone/>
              <a:defRPr sz="2200"/>
            </a:lvl8pPr>
            <a:lvl9pPr marL="4031190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175713" y="6199777"/>
            <a:ext cx="9721215" cy="929690"/>
          </a:xfrm>
        </p:spPr>
        <p:txBody>
          <a:bodyPr/>
          <a:lstStyle>
            <a:lvl1pPr marL="0" indent="0">
              <a:buNone/>
              <a:defRPr sz="1500"/>
            </a:lvl1pPr>
            <a:lvl2pPr marL="503899" indent="0">
              <a:buNone/>
              <a:defRPr sz="1300"/>
            </a:lvl2pPr>
            <a:lvl3pPr marL="1007798" indent="0">
              <a:buNone/>
              <a:defRPr sz="1100"/>
            </a:lvl3pPr>
            <a:lvl4pPr marL="1511696" indent="0">
              <a:buNone/>
              <a:defRPr sz="1000"/>
            </a:lvl4pPr>
            <a:lvl5pPr marL="2015595" indent="0">
              <a:buNone/>
              <a:defRPr sz="1000"/>
            </a:lvl5pPr>
            <a:lvl6pPr marL="2519495" indent="0">
              <a:buNone/>
              <a:defRPr sz="1000"/>
            </a:lvl6pPr>
            <a:lvl7pPr marL="3023393" indent="0">
              <a:buNone/>
              <a:defRPr sz="1000"/>
            </a:lvl7pPr>
            <a:lvl8pPr marL="3527292" indent="0">
              <a:buNone/>
              <a:defRPr sz="1000"/>
            </a:lvl8pPr>
            <a:lvl9pPr marL="403119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55B6-140D-45FC-986B-6DD440FB485C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0BBA-9CFF-4215-8A45-0B27BAA34B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9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540808" y="298675"/>
            <a:ext cx="14582881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Clic para editar título</a:t>
            </a:r>
            <a:endParaRPr lang="es-ES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09578" y="1847853"/>
            <a:ext cx="14582881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Haga clic para modificar el estilo de texto del patrón</a:t>
            </a:r>
          </a:p>
          <a:p>
            <a:pPr lvl="1"/>
            <a:r>
              <a:rPr lang="es-ES_tradnl" altLang="es-CO"/>
              <a:t>Segundo nivel</a:t>
            </a:r>
          </a:p>
          <a:p>
            <a:pPr lvl="2"/>
            <a:r>
              <a:rPr lang="es-ES_tradnl" altLang="es-CO"/>
              <a:t>Tercer nivel</a:t>
            </a:r>
          </a:p>
          <a:p>
            <a:pPr lvl="3"/>
            <a:r>
              <a:rPr lang="es-ES_tradnl" altLang="es-CO"/>
              <a:t>Cuarto nivel</a:t>
            </a:r>
          </a:p>
          <a:p>
            <a:pPr lvl="4"/>
            <a:r>
              <a:rPr lang="es-ES_tradnl" altLang="es-CO"/>
              <a:t>Quinto nivel</a:t>
            </a:r>
            <a:endParaRPr lang="es-ES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09578" y="7342195"/>
            <a:ext cx="3780649" cy="42227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43659-372D-4DA7-B4BC-D1725CBF08D9}" type="datetimeFigureOut">
              <a:rPr lang="es-ES"/>
              <a:pPr>
                <a:defRPr/>
              </a:pPr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34725" y="7342195"/>
            <a:ext cx="5132581" cy="42227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11809" y="7342195"/>
            <a:ext cx="3780648" cy="4222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1BC0065-601B-4338-B3E1-04921BF77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49" r:id="rId12"/>
  </p:sldLayoutIdLst>
  <p:txStyles>
    <p:titleStyle>
      <a:lvl1pPr algn="ctr" defTabSz="50321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503971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07941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511913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015884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7810" indent="-377810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817531" indent="-314312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58838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763643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266859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771840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1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2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3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1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1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3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795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65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809578" y="317508"/>
            <a:ext cx="14582881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809578" y="1847853"/>
            <a:ext cx="14582881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09578" y="7342195"/>
            <a:ext cx="3780649" cy="42227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8F6F6B-8473-4BD9-8A14-791D8E390B0E}" type="datetimeFigureOut">
              <a:rPr lang="es-CO"/>
              <a:pPr>
                <a:defRPr/>
              </a:pPr>
              <a:t>26/05/2020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4725" y="7342195"/>
            <a:ext cx="5132581" cy="42227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809" y="7342195"/>
            <a:ext cx="3780648" cy="422275"/>
          </a:xfrm>
          <a:prstGeom prst="rect">
            <a:avLst/>
          </a:prstGeom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F46E9-E5B7-4ACC-985F-507663E0BAC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18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3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54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72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86" indent="-34288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739296" y="1182465"/>
            <a:ext cx="3914338" cy="74811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794" tIns="50398" rIns="100794" bIns="50398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sz="1200" dirty="0">
                <a:solidFill>
                  <a:schemeClr val="tx2"/>
                </a:solidFill>
                <a:latin typeface="Work Sans" panose="00000500000000000000" pitchFamily="50" charset="0"/>
              </a:rPr>
              <a:t>ENTIDADES ADSCRITAS</a:t>
            </a:r>
          </a:p>
          <a:p>
            <a:pPr>
              <a:defRPr/>
            </a:pPr>
            <a:r>
              <a:rPr lang="es-ES_tradnl" sz="1000" dirty="0">
                <a:solidFill>
                  <a:schemeClr val="tx2"/>
                </a:solidFill>
                <a:latin typeface="Work Sans" panose="00000500000000000000" pitchFamily="50" charset="0"/>
              </a:rPr>
              <a:t>Archivo General de la Nación</a:t>
            </a:r>
          </a:p>
          <a:p>
            <a:pPr>
              <a:defRPr/>
            </a:pPr>
            <a:r>
              <a:rPr lang="es-ES_tradnl" sz="1000" dirty="0">
                <a:solidFill>
                  <a:schemeClr val="tx2"/>
                </a:solidFill>
                <a:latin typeface="Work Sans" panose="00000500000000000000" pitchFamily="50" charset="0"/>
              </a:rPr>
              <a:t>Instituto Colombiano de Antropología e Historia – ICANH</a:t>
            </a:r>
          </a:p>
          <a:p>
            <a:pPr>
              <a:defRPr/>
            </a:pPr>
            <a:r>
              <a:rPr lang="es-ES_tradnl" sz="1000" dirty="0">
                <a:solidFill>
                  <a:schemeClr val="tx2"/>
                </a:solidFill>
                <a:latin typeface="Work Sans" panose="00000500000000000000" pitchFamily="50" charset="0"/>
              </a:rPr>
              <a:t>Instituto Caro y Cuervo</a:t>
            </a: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8807787" y="7306675"/>
            <a:ext cx="7391624" cy="3189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5999" tIns="35999" rIns="35999" bIns="35999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MX" altLang="es-CO" sz="1600" b="0" dirty="0">
                <a:solidFill>
                  <a:schemeClr val="bg1"/>
                </a:solidFill>
                <a:latin typeface="Work Sans" panose="00000500000000000000" pitchFamily="50" charset="0"/>
              </a:rPr>
              <a:t>Estructura establecida por: Decreto 2120 de 2018 y Decreto 692 de 2020</a:t>
            </a:r>
          </a:p>
        </p:txBody>
      </p:sp>
      <p:cxnSp>
        <p:nvCxnSpPr>
          <p:cNvPr id="103" name="52 Conector recto">
            <a:extLst>
              <a:ext uri="{FF2B5EF4-FFF2-40B4-BE49-F238E27FC236}">
                <a16:creationId xmlns:a16="http://schemas.microsoft.com/office/drawing/2014/main" id="{805378DE-52AE-4DD5-8610-DD96A6E3573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092063" y="1921601"/>
            <a:ext cx="67932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52 Conector recto">
            <a:extLst>
              <a:ext uri="{FF2B5EF4-FFF2-40B4-BE49-F238E27FC236}">
                <a16:creationId xmlns:a16="http://schemas.microsoft.com/office/drawing/2014/main" id="{4194C399-7BA8-423F-BE78-873D8B90A44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09230" y="1478772"/>
            <a:ext cx="644684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56">
            <a:extLst>
              <a:ext uri="{FF2B5EF4-FFF2-40B4-BE49-F238E27FC236}">
                <a16:creationId xmlns:a16="http://schemas.microsoft.com/office/drawing/2014/main" id="{A3FB9B92-C4BC-458D-B015-AF02AC784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64" y="96683"/>
            <a:ext cx="4289612" cy="78129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3175" tIns="51588" rIns="103175" bIns="51588" anchor="ctr">
            <a:spAutoFit/>
          </a:bodyPr>
          <a:lstStyle>
            <a:defPPr>
              <a:defRPr lang="es-ES_tradnl"/>
            </a:defPPr>
            <a:lvl1pPr algn="ctr" defTabSz="839985">
              <a:defRPr sz="1100">
                <a:solidFill>
                  <a:schemeClr val="bg1"/>
                </a:solidFill>
                <a:latin typeface="+mn-lt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_tradnl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</a:rPr>
              <a:t>ORGANOS INTERNOS DE ASESORÍA Y COORDINACIÓN</a:t>
            </a:r>
          </a:p>
          <a:p>
            <a:pPr algn="l"/>
            <a:r>
              <a:rPr lang="es-ES_tradnl" b="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</a:rPr>
              <a:t>Comité de Gestión y Desempeño Institucional </a:t>
            </a:r>
          </a:p>
          <a:p>
            <a:pPr algn="l"/>
            <a:r>
              <a:rPr lang="es-ES_tradnl" b="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</a:rPr>
              <a:t>Comité de Coordinación del Sistema de Control Interno</a:t>
            </a:r>
          </a:p>
          <a:p>
            <a:pPr algn="l"/>
            <a:r>
              <a:rPr lang="es-ES_tradnl" b="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</a:rPr>
              <a:t>Comisión de Personal</a:t>
            </a:r>
          </a:p>
        </p:txBody>
      </p:sp>
      <p:cxnSp>
        <p:nvCxnSpPr>
          <p:cNvPr id="48" name="59 Conector recto">
            <a:extLst>
              <a:ext uri="{FF2B5EF4-FFF2-40B4-BE49-F238E27FC236}">
                <a16:creationId xmlns:a16="http://schemas.microsoft.com/office/drawing/2014/main" id="{977D7493-7C21-4C64-BC21-DE45BA0B46FA}"/>
              </a:ext>
            </a:extLst>
          </p:cNvPr>
          <p:cNvCxnSpPr>
            <a:cxnSpLocks noChangeShapeType="1"/>
            <a:stCxn id="110" idx="3"/>
          </p:cNvCxnSpPr>
          <p:nvPr/>
        </p:nvCxnSpPr>
        <p:spPr bwMode="auto">
          <a:xfrm>
            <a:off x="5035876" y="487329"/>
            <a:ext cx="1986497" cy="0"/>
          </a:xfrm>
          <a:prstGeom prst="line">
            <a:avLst/>
          </a:prstGeom>
          <a:noFill/>
          <a:ln w="12700" algn="ctr">
            <a:solidFill>
              <a:srgbClr val="333399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6859059" y="62925"/>
            <a:ext cx="2485736" cy="655205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23" tIns="45712" rIns="91423" bIns="45712" anchor="ctr" anchorCtr="1"/>
          <a:lstStyle/>
          <a:p>
            <a:pPr algn="ctr" defTabSz="761860">
              <a:defRPr/>
            </a:pPr>
            <a:r>
              <a:rPr lang="es-ES_tradnl" sz="180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DESPACHO DEL</a:t>
            </a:r>
          </a:p>
          <a:p>
            <a:pPr algn="ctr" defTabSz="761860">
              <a:defRPr/>
            </a:pPr>
            <a:r>
              <a:rPr lang="es-ES_tradnl" sz="180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MINISTRO</a:t>
            </a:r>
            <a:endParaRPr lang="es-CO" sz="1800" dirty="0">
              <a:solidFill>
                <a:schemeClr val="bg1"/>
              </a:solidFill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 rot="21589405">
            <a:off x="5765632" y="1514793"/>
            <a:ext cx="1656547" cy="35877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Oficina de Control </a:t>
            </a:r>
          </a:p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Interno</a:t>
            </a:r>
            <a:endParaRPr lang="es-ES" sz="1050" dirty="0">
              <a:solidFill>
                <a:schemeClr val="accent5">
                  <a:lumMod val="75000"/>
                </a:schemeClr>
              </a:solidFill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8773578" y="1299992"/>
            <a:ext cx="1880169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Oficina Asesora de </a:t>
            </a:r>
          </a:p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Planeación</a:t>
            </a:r>
            <a:endParaRPr lang="es-CO" sz="1050" dirty="0">
              <a:solidFill>
                <a:schemeClr val="accent5">
                  <a:lumMod val="75000"/>
                </a:schemeClr>
              </a:solidFill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8790816" y="1741420"/>
            <a:ext cx="1862931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Oficina Asesora </a:t>
            </a:r>
          </a:p>
          <a:p>
            <a:pPr algn="ctr" defTabSz="760383"/>
            <a:r>
              <a:rPr lang="es-ES_tradnl" sz="1050" dirty="0">
                <a:solidFill>
                  <a:schemeClr val="accent5">
                    <a:lumMod val="75000"/>
                  </a:schemeClr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Jurídica</a:t>
            </a:r>
            <a:endParaRPr lang="es-CO" sz="1050" dirty="0">
              <a:solidFill>
                <a:schemeClr val="accent5">
                  <a:lumMod val="75000"/>
                </a:schemeClr>
              </a:solidFill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8090059" y="718130"/>
            <a:ext cx="19171" cy="5291022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3" tIns="45712" rIns="91423" bIns="45712" anchor="ctr"/>
          <a:lstStyle/>
          <a:p>
            <a:pPr algn="ctr">
              <a:defRPr/>
            </a:pPr>
            <a:endParaRPr lang="es-CO"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4377164" y="2293402"/>
            <a:ext cx="3062735" cy="607878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840071">
              <a:defRPr/>
            </a:pPr>
            <a:endParaRPr lang="es-ES_tradn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50" charset="0"/>
              <a:cs typeface="Arial" panose="020B0604020202020204" pitchFamily="34" charset="0"/>
            </a:endParaRP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cs typeface="Arial" panose="020B0604020202020204" pitchFamily="34" charset="0"/>
              </a:rPr>
              <a:t>DESPACHO DEL </a:t>
            </a: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cs typeface="Arial" panose="020B0604020202020204" pitchFamily="34" charset="0"/>
              </a:rPr>
              <a:t>VICEMINISTRO DE FOMENTO </a:t>
            </a: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cs typeface="Arial" panose="020B0604020202020204" pitchFamily="34" charset="0"/>
              </a:rPr>
              <a:t>REGIONAL Y PATRIMONIO</a:t>
            </a:r>
          </a:p>
          <a:p>
            <a:pPr algn="ctr" defTabSz="761860">
              <a:defRPr/>
            </a:pPr>
            <a:endParaRPr lang="es-ES_tradnl" sz="1200" dirty="0">
              <a:solidFill>
                <a:schemeClr val="bg1"/>
              </a:solidFill>
              <a:latin typeface="Work Sans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0" name="Rectangle 462">
            <a:extLst>
              <a:ext uri="{FF2B5EF4-FFF2-40B4-BE49-F238E27FC236}">
                <a16:creationId xmlns:a16="http://schemas.microsoft.com/office/drawing/2014/main" id="{076CDBD3-A363-43D4-97A7-622A2077D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914" y="2274181"/>
            <a:ext cx="3504304" cy="646319"/>
          </a:xfrm>
          <a:prstGeom prst="rect">
            <a:avLst/>
          </a:prstGeom>
          <a:solidFill>
            <a:srgbClr val="C75F09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840071"/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cs typeface="Arial" panose="020B0604020202020204" pitchFamily="34" charset="0"/>
              </a:rPr>
              <a:t>DESPACHO DEL VICEMINISTRO DE LA </a:t>
            </a:r>
          </a:p>
          <a:p>
            <a:pPr algn="ctr" defTabSz="840071"/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50" charset="0"/>
                <a:cs typeface="Arial" panose="020B0604020202020204" pitchFamily="34" charset="0"/>
              </a:rPr>
              <a:t>CREATIVIDAD Y LA ECONIMÍA NARANJA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035876" y="3648379"/>
            <a:ext cx="2013121" cy="431529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 algn="ctr"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Patrimonio y Memoria</a:t>
            </a: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9180727" y="4207154"/>
            <a:ext cx="2346921" cy="554640"/>
          </a:xfrm>
          <a:prstGeom prst="rect">
            <a:avLst/>
          </a:prstGeom>
          <a:ln>
            <a:solidFill>
              <a:srgbClr val="C75F09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defPPr>
              <a:defRPr lang="es-ES_tradnl"/>
            </a:defPPr>
            <a:lvl1pPr algn="ctr" defTabSz="762000">
              <a:defRPr sz="1000">
                <a:solidFill>
                  <a:schemeClr val="bg1"/>
                </a:solidFill>
                <a:latin typeface="+mn-lt"/>
              </a:defRPr>
            </a:lvl1pPr>
            <a:lvl2pPr marL="742950" indent="-285750" defTabSz="762000"/>
            <a:lvl3pPr marL="1143000" indent="-228600" defTabSz="762000"/>
            <a:lvl4pPr marL="1600200" indent="-228600" defTabSz="762000"/>
            <a:lvl5pPr marL="2057400" indent="-228600" defTabSz="762000"/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Audiovisuales, Cine </a:t>
            </a:r>
          </a:p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y Medios Interactivos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9194541" y="4895591"/>
            <a:ext cx="2294764" cy="554640"/>
          </a:xfrm>
          <a:prstGeom prst="rect">
            <a:avLst/>
          </a:prstGeom>
          <a:ln>
            <a:solidFill>
              <a:srgbClr val="C75F0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defPPr>
              <a:defRPr lang="es-ES_tradnl"/>
            </a:defPPr>
            <a:lvl1pPr algn="ctr" defTabSz="762000">
              <a:defRPr sz="1000">
                <a:solidFill>
                  <a:schemeClr val="bg1"/>
                </a:solidFill>
                <a:latin typeface="+mn-lt"/>
              </a:defRPr>
            </a:lvl1pPr>
            <a:lvl2pPr marL="742950" indent="-285750" defTabSz="762000"/>
            <a:lvl3pPr marL="1143000" indent="-228600" defTabSz="762000"/>
            <a:lvl4pPr marL="1600200" indent="-228600" defTabSz="762000"/>
            <a:lvl5pPr marL="2057400" indent="-228600" defTabSz="762000"/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Estrategia, Desarrollo </a:t>
            </a:r>
          </a:p>
          <a:p>
            <a:pPr>
              <a:defRPr/>
            </a:pPr>
            <a:r>
              <a:rPr lang="es-CO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y Emprendimiento</a:t>
            </a: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5023336" y="4773558"/>
            <a:ext cx="2013121" cy="431529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defPPr>
              <a:defRPr lang="es-ES_tradnl"/>
            </a:defPPr>
            <a:lvl1pPr algn="ctr" defTabSz="762000">
              <a:defRPr sz="1000">
                <a:solidFill>
                  <a:schemeClr val="bg1"/>
                </a:solidFill>
                <a:latin typeface="+mn-lt"/>
              </a:defRPr>
            </a:lvl1pPr>
            <a:lvl2pPr marL="742950" indent="-285750" defTabSz="762000"/>
            <a:lvl3pPr marL="1143000" indent="-228600" defTabSz="762000"/>
            <a:lvl4pPr marL="1600200" indent="-228600" defTabSz="762000"/>
            <a:lvl5pPr marL="2057400" indent="-228600" defTabSz="762000"/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Poblaciones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5023336" y="4258371"/>
            <a:ext cx="2013121" cy="431529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defPPr>
              <a:defRPr lang="es-ES_tradnl"/>
            </a:defPPr>
            <a:lvl1pPr algn="ctr" defTabSz="762000">
              <a:defRPr sz="1000">
                <a:solidFill>
                  <a:schemeClr val="bg1"/>
                </a:solidFill>
                <a:latin typeface="+mn-lt"/>
              </a:defRPr>
            </a:lvl1pPr>
            <a:lvl2pPr marL="742950" indent="-285750" defTabSz="762000"/>
            <a:lvl3pPr marL="1143000" indent="-228600" defTabSz="762000"/>
            <a:lvl4pPr marL="1600200" indent="-228600" defTabSz="762000"/>
            <a:lvl5pPr marL="2057400" indent="-228600" defTabSz="762000"/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>
              <a:defRPr/>
            </a:pPr>
            <a:r>
              <a:rPr lang="es-ES_tradnl" sz="1100" dirty="0">
                <a:solidFill>
                  <a:schemeClr val="tx2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Fomento Regional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9180727" y="3617164"/>
            <a:ext cx="2356595" cy="462307"/>
          </a:xfrm>
          <a:prstGeom prst="rect">
            <a:avLst/>
          </a:prstGeom>
          <a:ln>
            <a:solidFill>
              <a:srgbClr val="C75F09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sz="1200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Dirección de</a:t>
            </a:r>
          </a:p>
          <a:p>
            <a:pPr algn="ctr">
              <a:defRPr/>
            </a:pPr>
            <a:r>
              <a:rPr lang="es-ES_tradnl" sz="1200" dirty="0">
                <a:solidFill>
                  <a:srgbClr val="C75F09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Artes</a:t>
            </a:r>
          </a:p>
        </p:txBody>
      </p:sp>
      <p:cxnSp>
        <p:nvCxnSpPr>
          <p:cNvPr id="60" name="59 Conector recto"/>
          <p:cNvCxnSpPr>
            <a:cxnSpLocks/>
            <a:stCxn id="49" idx="3"/>
            <a:endCxn id="50" idx="1"/>
          </p:cNvCxnSpPr>
          <p:nvPr/>
        </p:nvCxnSpPr>
        <p:spPr>
          <a:xfrm>
            <a:off x="7439899" y="2597341"/>
            <a:ext cx="131401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9041922" y="5739277"/>
            <a:ext cx="2485734" cy="53975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23" tIns="45712" rIns="91423" bIns="45712" anchor="ctr"/>
          <a:lstStyle/>
          <a:p>
            <a:pPr algn="ctr" defTabSz="761860">
              <a:defRPr/>
            </a:pPr>
            <a:r>
              <a:rPr lang="es-ES_tradnl" sz="14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SECRETARÍA </a:t>
            </a:r>
          </a:p>
          <a:p>
            <a:pPr algn="ctr" defTabSz="761860">
              <a:defRPr/>
            </a:pPr>
            <a:r>
              <a:rPr lang="es-ES_tradnl" sz="14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GENERAL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5019848" y="5348989"/>
            <a:ext cx="2046973" cy="5397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Unidad Administrativa</a:t>
            </a:r>
          </a:p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Especial Biblioteca </a:t>
            </a:r>
          </a:p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Nacional de Colombia</a:t>
            </a: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5023336" y="6135691"/>
            <a:ext cx="2046973" cy="5397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Unidad Administrativa</a:t>
            </a:r>
          </a:p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 Especial Museo </a:t>
            </a:r>
          </a:p>
          <a:p>
            <a:pPr algn="ctr" defTabSz="761860">
              <a:defRPr/>
            </a:pPr>
            <a:r>
              <a:rPr lang="es-ES_tradnl" sz="1100" b="0" dirty="0">
                <a:solidFill>
                  <a:schemeClr val="bg1"/>
                </a:solidFill>
                <a:latin typeface="Work Sans" panose="00000500000000000000" pitchFamily="50" charset="0"/>
                <a:cs typeface="Arial" panose="020B0604020202020204" pitchFamily="34" charset="0"/>
              </a:rPr>
              <a:t>Nacional de Colombia</a:t>
            </a:r>
          </a:p>
        </p:txBody>
      </p:sp>
      <p:cxnSp>
        <p:nvCxnSpPr>
          <p:cNvPr id="72" name="24 Conector recto">
            <a:extLst>
              <a:ext uri="{FF2B5EF4-FFF2-40B4-BE49-F238E27FC236}">
                <a16:creationId xmlns:a16="http://schemas.microsoft.com/office/drawing/2014/main" id="{5BACB82D-8FE8-442F-83A5-2B68ECF88E2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7299488" y="6009152"/>
            <a:ext cx="174243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V="1">
            <a:off x="8820567" y="2920504"/>
            <a:ext cx="1" cy="2289150"/>
          </a:xfrm>
          <a:prstGeom prst="line">
            <a:avLst/>
          </a:prstGeom>
          <a:ln w="19050">
            <a:solidFill>
              <a:srgbClr val="C75F0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H="1" flipV="1">
            <a:off x="7299488" y="2920500"/>
            <a:ext cx="5036" cy="2068823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flipH="1">
            <a:off x="7038108" y="4472214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H="1">
            <a:off x="7038108" y="4989323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flipH="1">
            <a:off x="7040626" y="3962714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cxnSpLocks/>
            <a:endCxn id="59" idx="1"/>
          </p:cNvCxnSpPr>
          <p:nvPr/>
        </p:nvCxnSpPr>
        <p:spPr>
          <a:xfrm>
            <a:off x="8828349" y="3848317"/>
            <a:ext cx="352378" cy="1"/>
          </a:xfrm>
          <a:prstGeom prst="straightConnector1">
            <a:avLst/>
          </a:prstGeom>
          <a:ln>
            <a:solidFill>
              <a:srgbClr val="C75F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>
            <a:cxnSpLocks/>
            <a:endCxn id="55" idx="1"/>
          </p:cNvCxnSpPr>
          <p:nvPr/>
        </p:nvCxnSpPr>
        <p:spPr>
          <a:xfrm>
            <a:off x="8820567" y="4484474"/>
            <a:ext cx="360160" cy="0"/>
          </a:xfrm>
          <a:prstGeom prst="straightConnector1">
            <a:avLst/>
          </a:prstGeom>
          <a:ln>
            <a:solidFill>
              <a:srgbClr val="C75F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cxnSpLocks/>
          </p:cNvCxnSpPr>
          <p:nvPr/>
        </p:nvCxnSpPr>
        <p:spPr>
          <a:xfrm>
            <a:off x="8790816" y="5204109"/>
            <a:ext cx="373974" cy="1"/>
          </a:xfrm>
          <a:prstGeom prst="straightConnector1">
            <a:avLst/>
          </a:prstGeom>
          <a:ln>
            <a:solidFill>
              <a:srgbClr val="C75F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V="1">
            <a:off x="7283753" y="5624140"/>
            <a:ext cx="0" cy="765504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H="1">
            <a:off x="7022373" y="5624140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H="1">
            <a:off x="7040626" y="6389644"/>
            <a:ext cx="26389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cxnSpLocks/>
            <a:stCxn id="44" idx="3"/>
          </p:cNvCxnSpPr>
          <p:nvPr/>
        </p:nvCxnSpPr>
        <p:spPr>
          <a:xfrm>
            <a:off x="7422175" y="1691628"/>
            <a:ext cx="674731" cy="255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Imagen 1" descr="cid:ce075c50-da04-4a75-a71f-58e727ef49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13140"/>
            <a:ext cx="3844940" cy="74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443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H7EN5MXTHQNV-662-2489</_dlc_DocId>
    <_dlc_DocIdUrl xmlns="ae9388c0-b1e2-40ea-b6a8-c51c7913cbd2">
      <Url>https://www.mincultura.gov.co/prensa/noticias/_layouts/15/DocIdRedir.aspx?ID=H7EN5MXTHQNV-662-2489</Url>
      <Description>H7EN5MXTHQNV-662-2489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A4BD8-6C98-4EE2-BE01-04BAA007EAA2}"/>
</file>

<file path=customXml/itemProps2.xml><?xml version="1.0" encoding="utf-8"?>
<ds:datastoreItem xmlns:ds="http://schemas.openxmlformats.org/officeDocument/2006/customXml" ds:itemID="{E7A7DF24-AC13-496E-92CC-A3814E7C1E85}"/>
</file>

<file path=customXml/itemProps3.xml><?xml version="1.0" encoding="utf-8"?>
<ds:datastoreItem xmlns:ds="http://schemas.openxmlformats.org/officeDocument/2006/customXml" ds:itemID="{9EF4BE9D-9637-4624-96BF-7E7C521B79FA}"/>
</file>

<file path=customXml/itemProps4.xml><?xml version="1.0" encoding="utf-8"?>
<ds:datastoreItem xmlns:ds="http://schemas.openxmlformats.org/officeDocument/2006/customXml" ds:itemID="{48DAEADB-FA95-4CA3-9C62-1730DB0D7B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Pages>1</Pages>
  <Words>134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Times New Roman</vt:lpstr>
      <vt:lpstr>Work Sans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superior actual</dc:title>
  <dc:creator>Ministerio de Hacienda</dc:creator>
  <cp:lastModifiedBy>Portátil</cp:lastModifiedBy>
  <cp:revision>711</cp:revision>
  <cp:lastPrinted>2018-11-23T15:42:05Z</cp:lastPrinted>
  <dcterms:created xsi:type="dcterms:W3CDTF">1995-03-27T16:11:30Z</dcterms:created>
  <dcterms:modified xsi:type="dcterms:W3CDTF">2020-05-26T14:52:57Z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cc5685bf-7806-4e57-a6c5-31238e50470a</vt:lpwstr>
  </property>
</Properties>
</file>