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2" r:id="rId1"/>
    <p:sldMasterId id="2147483666" r:id="rId2"/>
    <p:sldMasterId id="2147483684" r:id="rId3"/>
    <p:sldMasterId id="2147483690" r:id="rId4"/>
    <p:sldMasterId id="2147483699" r:id="rId5"/>
    <p:sldMasterId id="2147483715" r:id="rId6"/>
  </p:sldMasterIdLst>
  <p:notesMasterIdLst>
    <p:notesMasterId r:id="rId31"/>
  </p:notesMasterIdLst>
  <p:sldIdLst>
    <p:sldId id="257" r:id="rId7"/>
    <p:sldId id="258" r:id="rId8"/>
    <p:sldId id="506" r:id="rId9"/>
    <p:sldId id="553" r:id="rId10"/>
    <p:sldId id="554" r:id="rId11"/>
    <p:sldId id="555" r:id="rId12"/>
    <p:sldId id="557" r:id="rId13"/>
    <p:sldId id="446" r:id="rId14"/>
    <p:sldId id="583" r:id="rId15"/>
    <p:sldId id="545" r:id="rId16"/>
    <p:sldId id="543" r:id="rId17"/>
    <p:sldId id="600" r:id="rId18"/>
    <p:sldId id="635" r:id="rId19"/>
    <p:sldId id="639" r:id="rId20"/>
    <p:sldId id="637" r:id="rId21"/>
    <p:sldId id="646" r:id="rId22"/>
    <p:sldId id="647" r:id="rId23"/>
    <p:sldId id="645" r:id="rId24"/>
    <p:sldId id="649" r:id="rId25"/>
    <p:sldId id="650" r:id="rId26"/>
    <p:sldId id="879" r:id="rId27"/>
    <p:sldId id="644" r:id="rId28"/>
    <p:sldId id="1197" r:id="rId29"/>
    <p:sldId id="277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S PGothic" panose="020B0600070205080204" pitchFamily="34" charset="-128"/>
      <p:regular r:id="rId36"/>
    </p:embeddedFont>
    <p:embeddedFont>
      <p:font typeface="Work Sans Light" panose="020B0604020202020204" charset="0"/>
      <p:regular r:id="rId37"/>
      <p:bold r:id="rId38"/>
      <p: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Work Sans SemiBold" panose="020B0604020202020204" charset="0"/>
      <p:regular r:id="rId44"/>
      <p:bold r:id="rId45"/>
      <p:italic r:id="rId46"/>
      <p:boldItalic r:id="rId47"/>
    </p:embeddedFont>
    <p:embeddedFont>
      <p:font typeface="Arial Rounded MT Bold" panose="020F0704030504030204" pitchFamily="34" charset="0"/>
      <p:regular r:id="rId48"/>
    </p:embeddedFont>
    <p:embeddedFont>
      <p:font typeface="Arial Black" panose="020B0A04020102020204" pitchFamily="34" charset="0"/>
      <p:bold r:id="rId49"/>
    </p:embeddedFont>
    <p:embeddedFont>
      <p:font typeface="Work Sans" panose="020B060402020202020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sa" initials="E" lastIdx="1" clrIdx="0">
    <p:extLst>
      <p:ext uri="{19B8F6BF-5375-455C-9EA6-DF929625EA0E}">
        <p15:presenceInfo xmlns:p15="http://schemas.microsoft.com/office/powerpoint/2012/main" userId="a3a649c12b78f0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042D2"/>
    <a:srgbClr val="F91BD9"/>
    <a:srgbClr val="0066FF"/>
    <a:srgbClr val="14BAC2"/>
    <a:srgbClr val="FF9933"/>
    <a:srgbClr val="0054BC"/>
    <a:srgbClr val="0099CC"/>
    <a:srgbClr val="97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3"/>
    <p:restoredTop sz="94498"/>
  </p:normalViewPr>
  <p:slideViewPr>
    <p:cSldViewPr snapToGrid="0" snapToObjects="1" showGuides="1">
      <p:cViewPr varScale="1">
        <p:scale>
          <a:sx n="98" d="100"/>
          <a:sy n="98" d="100"/>
        </p:scale>
        <p:origin x="28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customXml" Target="../customXml/item3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commentAuthors" Target="commentAuthors.xml"/><Relationship Id="rId64" Type="http://schemas.openxmlformats.org/officeDocument/2006/relationships/customXml" Target="../customXml/item4.xml"/><Relationship Id="rId8" Type="http://schemas.openxmlformats.org/officeDocument/2006/relationships/slide" Target="slides/slide2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06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670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95ef59f3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95ef59f3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50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99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859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337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356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33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25D4070-E902-4659-893D-9A7040C7E1DC}" type="slidenum">
              <a:rPr kumimoji="0" lang="es-E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688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01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07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35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333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4070-E902-4659-893D-9A7040C7E1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92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90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Hay diferentes formas de intervenir en</a:t>
            </a:r>
            <a:r>
              <a:rPr lang="es-CO" baseline="0" dirty="0"/>
              <a:t> la economía </a:t>
            </a:r>
            <a:r>
              <a:rPr lang="es-CO" dirty="0"/>
              <a:t>. A través de  política fiscales, monetarias y regulatorias.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4070-E902-4659-893D-9A7040C7E1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49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06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02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2846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25"/>
            </a:lvl2pPr>
            <a:lvl3pPr marL="685681" indent="0">
              <a:buNone/>
              <a:defRPr sz="900"/>
            </a:lvl3pPr>
            <a:lvl4pPr marL="1028522" indent="0">
              <a:buNone/>
              <a:defRPr sz="825"/>
            </a:lvl4pPr>
            <a:lvl5pPr marL="1371362" indent="0">
              <a:buNone/>
              <a:defRPr sz="825"/>
            </a:lvl5pPr>
            <a:lvl6pPr marL="1714205" indent="0">
              <a:buNone/>
              <a:defRPr sz="825"/>
            </a:lvl6pPr>
            <a:lvl7pPr marL="2057042" indent="0">
              <a:buNone/>
              <a:defRPr sz="825"/>
            </a:lvl7pPr>
            <a:lvl8pPr marL="2399880" indent="0">
              <a:buNone/>
              <a:defRPr sz="825"/>
            </a:lvl8pPr>
            <a:lvl9pPr marL="2742719" indent="0">
              <a:buNone/>
              <a:defRPr sz="82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26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25"/>
            </a:lvl2pPr>
            <a:lvl3pPr marL="685681" indent="0">
              <a:buNone/>
              <a:defRPr sz="900"/>
            </a:lvl3pPr>
            <a:lvl4pPr marL="1028522" indent="0">
              <a:buNone/>
              <a:defRPr sz="825"/>
            </a:lvl4pPr>
            <a:lvl5pPr marL="1371362" indent="0">
              <a:buNone/>
              <a:defRPr sz="825"/>
            </a:lvl5pPr>
            <a:lvl6pPr marL="1714205" indent="0">
              <a:buNone/>
              <a:defRPr sz="825"/>
            </a:lvl6pPr>
            <a:lvl7pPr marL="2057042" indent="0">
              <a:buNone/>
              <a:defRPr sz="825"/>
            </a:lvl7pPr>
            <a:lvl8pPr marL="2399880" indent="0">
              <a:buNone/>
              <a:defRPr sz="825"/>
            </a:lvl8pPr>
            <a:lvl9pPr marL="2742719" indent="0">
              <a:buNone/>
              <a:defRPr sz="82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3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694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290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415152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7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t" anchorCtr="0"/>
          <a:lstStyle>
            <a:lvl1pPr marL="457106" lvl="0" indent="-22855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220" lvl="1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328" lvl="2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439" lvl="3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544" lvl="4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2650" lvl="5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199760" lvl="6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6869" lvl="7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3983" lvl="8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49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con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5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/>
              <a:t>Tu título aquí.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 anchor="ctr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71422" marR="0" lvl="0" indent="-171422" algn="l" defTabSz="685681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Tu ícono aquí.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916" y="1369219"/>
            <a:ext cx="3839441" cy="326350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/>
              <a:t>Tu texto aquí.</a:t>
            </a:r>
          </a:p>
        </p:txBody>
      </p:sp>
      <p:sp>
        <p:nvSpPr>
          <p:cNvPr id="15" name="CuadroTexto 14"/>
          <p:cNvSpPr txBox="1"/>
          <p:nvPr userDrawn="1"/>
        </p:nvSpPr>
        <p:spPr>
          <a:xfrm rot="16200000">
            <a:off x="8210244" y="2490960"/>
            <a:ext cx="1334319" cy="161581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r>
              <a:rPr lang="es-ES_tradnl" sz="600" b="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600" b="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600" b="0" spc="225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Imagen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r="2345" b="91470"/>
          <a:stretch/>
        </p:blipFill>
        <p:spPr>
          <a:xfrm>
            <a:off x="-137160" y="7422"/>
            <a:ext cx="3131820" cy="21945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E27549C-9D75-D44F-8269-0E1090FE616E}"/>
              </a:ext>
            </a:extLst>
          </p:cNvPr>
          <p:cNvSpPr/>
          <p:nvPr userDrawn="1"/>
        </p:nvSpPr>
        <p:spPr>
          <a:xfrm>
            <a:off x="9019142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/>
            <a:endParaRPr lang="es-ES_tradnl" sz="1050"/>
          </a:p>
        </p:txBody>
      </p:sp>
      <p:pic>
        <p:nvPicPr>
          <p:cNvPr id="11" name="Imagen 1" descr="logo_60_anos_60_anos_logo.png">
            <a:extLst>
              <a:ext uri="{FF2B5EF4-FFF2-40B4-BE49-F238E27FC236}">
                <a16:creationId xmlns:a16="http://schemas.microsoft.com/office/drawing/2014/main" id="{ADCF4101-9D0F-FA4D-B78B-29C5A98212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08" y="454152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1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74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74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7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6" y="4855774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681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681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663090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362" lvl="2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484" lvl="3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601" lvl="4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2719" lvl="5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199840" lvl="6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6960" lvl="7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085" lvl="8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34274" rIns="68564" bIns="342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679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algn="r" defTabSz="685698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698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algn="r" defTabSz="685698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698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algn="ctr" defTabSz="685698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 defTabSz="685698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84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0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/>
              <a:endParaRPr sz="1050" dirty="0">
                <a:solidFill>
                  <a:schemeClr val="lt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2" y="1892935"/>
            <a:ext cx="4452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schemeClr val="bg1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</a:rPr>
              <a:t>Gracias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CO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</a:p>
        </p:txBody>
      </p:sp>
    </p:spTree>
    <p:extLst>
      <p:ext uri="{BB962C8B-B14F-4D97-AF65-F5344CB8AC3E}">
        <p14:creationId xmlns:p14="http://schemas.microsoft.com/office/powerpoint/2010/main" val="4148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9">
            <a:extLst>
              <a:ext uri="{FF2B5EF4-FFF2-40B4-BE49-F238E27FC236}">
                <a16:creationId xmlns:a16="http://schemas.microsoft.com/office/drawing/2014/main" id="{2878297F-D1F8-3A48-B1CC-2D20ABA2811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34274" rIns="68564" bIns="34274" anchor="ctr" anchorCtr="0">
            <a:noAutofit/>
          </a:bodyPr>
          <a:lstStyle/>
          <a:p>
            <a:pPr defTabSz="685698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4" name="Google Shape;21;p3"/>
          <p:cNvSpPr txBox="1"/>
          <p:nvPr userDrawn="1"/>
        </p:nvSpPr>
        <p:spPr>
          <a:xfrm>
            <a:off x="0" y="4856142"/>
            <a:ext cx="9144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 defTabSz="685698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964295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 defTabSz="685698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 defTabSz="685698">
                <a:buClr>
                  <a:srgbClr val="000000"/>
                </a:buClr>
                <a:buFont typeface="Arial"/>
                <a:buNone/>
              </a:pPr>
              <a:endParaRPr sz="1125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3" y="1892941"/>
            <a:ext cx="4452566" cy="255427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914243">
              <a:lnSpc>
                <a:spcPct val="150000"/>
              </a:lnSpc>
              <a:defRPr/>
            </a:pPr>
            <a:r>
              <a:rPr lang="es-ES" sz="4800" b="1" kern="0" dirty="0">
                <a:solidFill>
                  <a:srgbClr val="FFFFFF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  <a:sym typeface="Arial"/>
              </a:rPr>
              <a:t>Gracias</a:t>
            </a:r>
          </a:p>
          <a:p>
            <a:pPr defTabSz="914243">
              <a:lnSpc>
                <a:spcPct val="150000"/>
              </a:lnSpc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CO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</a:p>
        </p:txBody>
      </p:sp>
    </p:spTree>
    <p:extLst>
      <p:ext uri="{BB962C8B-B14F-4D97-AF65-F5344CB8AC3E}">
        <p14:creationId xmlns:p14="http://schemas.microsoft.com/office/powerpoint/2010/main" val="173879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7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243" lvl="1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362" lvl="2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484" lvl="3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601" lvl="4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2719" lvl="5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199840" lvl="6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6960" lvl="7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085" lvl="8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95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75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75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8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7" y="4855775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664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664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724496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r" defTabSz="685800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800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r" defTabSz="685800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800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909194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6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579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264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3768287" y="2553350"/>
            <a:ext cx="4540639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6CD"/>
              </a:buClr>
              <a:buSzPts val="1100"/>
              <a:buNone/>
              <a:defRPr sz="1125">
                <a:solidFill>
                  <a:srgbClr val="0066CD"/>
                </a:solidFill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30770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/>
          <p:nvPr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474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bg>
      <p:bgPr>
        <a:solidFill>
          <a:srgbClr val="DCEAF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975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27" y="1741117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4E8FAF10-E4DD-2641-AC24-D5545700AED6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6231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25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01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25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639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bg>
      <p:bgPr>
        <a:solidFill>
          <a:srgbClr val="DCEAFB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3361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37687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768725" y="1733023"/>
            <a:ext cx="4307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7EA52621-5AD7-FE4D-8401-6200F1765F30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3914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Font typeface="Arial"/>
                <a:buNone/>
              </a:pPr>
              <a:endParaRPr sz="1050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3" y="1892936"/>
            <a:ext cx="4452566" cy="25542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8">
              <a:lnSpc>
                <a:spcPct val="150000"/>
              </a:lnSpc>
              <a:defRPr/>
            </a:pPr>
            <a:r>
              <a:rPr lang="es-ES" sz="4800" b="1" kern="0" dirty="0">
                <a:solidFill>
                  <a:srgbClr val="FFFFFF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  <a:sym typeface="Arial"/>
              </a:rPr>
              <a:t>Gracias</a:t>
            </a:r>
          </a:p>
          <a:p>
            <a:pPr defTabSz="914378">
              <a:lnSpc>
                <a:spcPct val="150000"/>
              </a:lnSpc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CO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defRPr/>
            </a:pPr>
            <a:r>
              <a:rPr lang="es-ES_tradnl" sz="1200" dirty="0" err="1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  <a:endParaRPr lang="es-ES_tradnl" sz="1200" dirty="0">
              <a:solidFill>
                <a:srgbClr val="FFFFFF"/>
              </a:solidFill>
              <a:latin typeface="Work Sans Light" pitchFamily="2" charset="77"/>
              <a:ea typeface="Arial" charset="0"/>
              <a:cs typeface="Arial" charset="0"/>
              <a:sym typeface="Arial"/>
            </a:endParaRP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defRPr/>
            </a:pPr>
            <a:r>
              <a:rPr lang="es-ES_tradnl" sz="1200" dirty="0" err="1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  <a:endParaRPr lang="es-ES_tradnl" sz="1200" dirty="0">
              <a:solidFill>
                <a:srgbClr val="FFFFFF"/>
              </a:solidFill>
              <a:latin typeface="Work Sans Light" pitchFamily="2" charset="77"/>
              <a:ea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941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DCEAF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3768292" y="2553350"/>
            <a:ext cx="4540639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30" lvl="0" indent="-22856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6CD"/>
              </a:buClr>
              <a:buSzPts val="1100"/>
              <a:buNone/>
              <a:defRPr sz="1125">
                <a:solidFill>
                  <a:srgbClr val="0066CD"/>
                </a:solidFill>
              </a:defRPr>
            </a:lvl1pPr>
            <a:lvl2pPr marL="914265" lvl="1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2pPr>
            <a:lvl3pPr marL="1371396" lvl="2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3pPr>
            <a:lvl4pPr marL="1828529" lvl="3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4pPr>
            <a:lvl5pPr marL="2285658" lvl="4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5pPr>
            <a:lvl6pPr marL="2742788" lvl="5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6pPr>
            <a:lvl7pPr marL="3199920" lvl="6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7pPr>
            <a:lvl8pPr marL="3657052" lvl="7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8pPr>
            <a:lvl9pPr marL="4114187" lvl="8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30770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/>
          <p:nvPr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>
            <a:noAutofit/>
          </a:bodyPr>
          <a:lstStyle/>
          <a:p>
            <a:pPr defTabSz="685715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997156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bg>
      <p:bgPr>
        <a:solidFill>
          <a:srgbClr val="DCEAF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30" lvl="0" indent="-22856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975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65" lvl="1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396" lvl="2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529" lvl="3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658" lvl="4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2788" lvl="5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199920" lvl="6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052" lvl="7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187" lvl="8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32" y="1741117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4E8FAF10-E4DD-2641-AC24-D5545700AED6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>
            <a:noAutofit/>
          </a:bodyPr>
          <a:lstStyle/>
          <a:p>
            <a:pPr defTabSz="685715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7077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25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859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>
  <p:cSld name="Diapositiva de título">
    <p:bg>
      <p:bgPr>
        <a:solidFill>
          <a:srgbClr val="2D6DF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1098474" y="4856142"/>
            <a:ext cx="4292929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 defTabSz="685715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Grupo 7"/>
          <p:cNvGrpSpPr/>
          <p:nvPr userDrawn="1"/>
        </p:nvGrpSpPr>
        <p:grpSpPr>
          <a:xfrm>
            <a:off x="3342611" y="0"/>
            <a:ext cx="5801395" cy="5143500"/>
            <a:chOff x="3342605" y="0"/>
            <a:chExt cx="5801395" cy="5143500"/>
          </a:xfrm>
        </p:grpSpPr>
        <p:sp>
          <p:nvSpPr>
            <p:cNvPr id="9" name="Rectángulo 8"/>
            <p:cNvSpPr/>
            <p:nvPr/>
          </p:nvSpPr>
          <p:spPr>
            <a:xfrm>
              <a:off x="6483721" y="0"/>
              <a:ext cx="2660279" cy="5143500"/>
            </a:xfrm>
            <a:prstGeom prst="rect">
              <a:avLst/>
            </a:prstGeom>
            <a:solidFill>
              <a:srgbClr val="E4E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buClr>
                  <a:srgbClr val="000000"/>
                </a:buClr>
                <a:buFont typeface="Arial"/>
                <a:buNone/>
              </a:pPr>
              <a:endParaRPr lang="en-US" sz="1050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05" y="2329274"/>
              <a:ext cx="4352654" cy="8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673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1098468" y="4856142"/>
            <a:ext cx="429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 defTabSz="685715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Grupo 6"/>
          <p:cNvGrpSpPr/>
          <p:nvPr userDrawn="1"/>
        </p:nvGrpSpPr>
        <p:grpSpPr>
          <a:xfrm>
            <a:off x="3342611" y="0"/>
            <a:ext cx="5801395" cy="5143500"/>
            <a:chOff x="3342605" y="0"/>
            <a:chExt cx="5801395" cy="5143500"/>
          </a:xfrm>
        </p:grpSpPr>
        <p:sp>
          <p:nvSpPr>
            <p:cNvPr id="9" name="Rectángulo 8"/>
            <p:cNvSpPr/>
            <p:nvPr/>
          </p:nvSpPr>
          <p:spPr>
            <a:xfrm>
              <a:off x="6483721" y="0"/>
              <a:ext cx="2660279" cy="5143500"/>
            </a:xfrm>
            <a:prstGeom prst="rect">
              <a:avLst/>
            </a:prstGeom>
            <a:solidFill>
              <a:srgbClr val="E4E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buClr>
                  <a:srgbClr val="000000"/>
                </a:buClr>
                <a:buFont typeface="Arial"/>
                <a:buNone/>
              </a:pPr>
              <a:endParaRPr lang="en-US" sz="1050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05" y="2329274"/>
              <a:ext cx="4352654" cy="8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65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E48AAE-5AE8-418A-A225-B506C222F2F9}" type="datetime1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66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8210246" y="2490961"/>
            <a:ext cx="1334321" cy="161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715">
              <a:buClr>
                <a:srgbClr val="000000"/>
              </a:buClr>
              <a:buFont typeface="Arial"/>
              <a:buNone/>
            </a:pPr>
            <a:r>
              <a:rPr lang="es-ES_tradnl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- FUNCI</a:t>
            </a:r>
            <a:r>
              <a:rPr lang="es-ES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ÓN PÚBLICA -</a:t>
            </a:r>
            <a:endParaRPr lang="es-ES_tradnl" sz="600" kern="0" spc="225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Arial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570140" y="2490963"/>
            <a:ext cx="1685380" cy="161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715">
              <a:buClr>
                <a:srgbClr val="000000"/>
              </a:buClr>
              <a:buFont typeface="Arial"/>
              <a:buNone/>
            </a:pPr>
            <a:r>
              <a:rPr lang="es-ES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- NOMBRE DE LA SECCIÓN -</a:t>
            </a:r>
            <a:endParaRPr lang="es-ES_tradnl" sz="600" kern="0" spc="225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47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8210246" y="2490961"/>
            <a:ext cx="1334321" cy="161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715">
              <a:buClr>
                <a:srgbClr val="000000"/>
              </a:buClr>
              <a:buFont typeface="Arial"/>
              <a:buNone/>
            </a:pPr>
            <a:r>
              <a:rPr lang="es-ES_tradnl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- FUNCI</a:t>
            </a:r>
            <a:r>
              <a:rPr lang="es-ES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ÓN PÚBLICA -</a:t>
            </a:r>
            <a:endParaRPr lang="es-ES_tradnl" sz="600" kern="0" spc="225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79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8498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banner R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E4AE-97CB-451B-8C3B-F3B86EF366B3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33DB-5DA7-4FE7-B906-E8E4357485C7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813928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74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74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7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6" y="4855774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681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681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2052604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30065" y="207618"/>
            <a:ext cx="7228704" cy="599706"/>
          </a:xfrm>
          <a:prstGeom prst="rect">
            <a:avLst/>
          </a:prstGeom>
        </p:spPr>
        <p:txBody>
          <a:bodyPr anchor="ctr" anchorCtr="0"/>
          <a:lstStyle>
            <a:lvl1pPr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153870" y="1011387"/>
            <a:ext cx="5484930" cy="3976255"/>
          </a:xfrm>
          <a:prstGeom prst="rect">
            <a:avLst/>
          </a:prstGeom>
        </p:spPr>
        <p:txBody>
          <a:bodyPr/>
          <a:lstStyle>
            <a:lvl1pPr marL="171426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277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123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9970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818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1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5749531" y="1010841"/>
            <a:ext cx="3269456" cy="3976688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0" y="540000"/>
            <a:ext cx="124865" cy="62100"/>
          </a:xfrm>
          <a:prstGeom prst="rect">
            <a:avLst/>
          </a:prstGeom>
          <a:solidFill>
            <a:srgbClr val="5B4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04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30065" y="207618"/>
            <a:ext cx="7228704" cy="599706"/>
          </a:xfrm>
          <a:prstGeom prst="rect">
            <a:avLst/>
          </a:prstGeom>
        </p:spPr>
        <p:txBody>
          <a:bodyPr anchor="ctr" anchorCtr="0"/>
          <a:lstStyle>
            <a:lvl1pPr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1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Marcador de tabla 2"/>
          <p:cNvSpPr>
            <a:spLocks noGrp="1"/>
          </p:cNvSpPr>
          <p:nvPr>
            <p:ph type="tbl" sz="quarter" idx="10"/>
          </p:nvPr>
        </p:nvSpPr>
        <p:spPr>
          <a:xfrm>
            <a:off x="617341" y="1184674"/>
            <a:ext cx="7909322" cy="226511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s-CO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617941" y="3677841"/>
            <a:ext cx="7908131" cy="1066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 i="1">
                <a:solidFill>
                  <a:srgbClr val="5B4637"/>
                </a:solidFill>
                <a:latin typeface="Arial Narrow" panose="020B0606020202030204" pitchFamily="34" charset="0"/>
              </a:defRPr>
            </a:lvl1pPr>
            <a:lvl2pPr algn="ctr">
              <a:defRPr/>
            </a:lvl2pPr>
          </a:lstStyle>
          <a:p>
            <a:pPr lvl="0"/>
            <a:r>
              <a:rPr lang="es-CO" dirty="0"/>
              <a:t>Texto, frase o párrafo que se quiera resaltar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0" y="540000"/>
            <a:ext cx="124865" cy="62100"/>
          </a:xfrm>
          <a:prstGeom prst="rect">
            <a:avLst/>
          </a:prstGeom>
          <a:solidFill>
            <a:srgbClr val="5B4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1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1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0" y="540000"/>
            <a:ext cx="124865" cy="62100"/>
          </a:xfrm>
          <a:prstGeom prst="rect">
            <a:avLst/>
          </a:prstGeom>
          <a:solidFill>
            <a:srgbClr val="5B4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886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362" lvl="2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484" lvl="3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601" lvl="4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2719" lvl="5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199840" lvl="6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6960" lvl="7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085" lvl="8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9944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852423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6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03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5588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/>
              <a:endParaRPr sz="1050">
                <a:solidFill>
                  <a:schemeClr val="lt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3" y="1892935"/>
            <a:ext cx="4452566" cy="255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>
                <a:solidFill>
                  <a:schemeClr val="bg1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</a:rPr>
              <a:t>Gracias</a:t>
            </a:r>
          </a:p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ES_tradnl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CO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tabLst/>
              <a:defRPr/>
            </a:pPr>
            <a:r>
              <a:rPr kumimoji="0" lang="es-ES_tradnl" sz="120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  <a:endParaRPr kumimoji="0" lang="es-ES_tradnl" sz="12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 Light" pitchFamily="2" charset="77"/>
              <a:ea typeface="Arial" charset="0"/>
              <a:cs typeface="Arial" charset="0"/>
              <a:sym typeface="Arial"/>
            </a:endParaRP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tabLst/>
              <a:defRPr/>
            </a:pPr>
            <a:r>
              <a:rPr kumimoji="0" lang="es-ES_tradnl" sz="120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  <a:endParaRPr kumimoji="0" lang="es-ES_tradnl" sz="12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 Light" pitchFamily="2" charset="77"/>
              <a:ea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37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0402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91526-CE34-4824-9EEF-0E4E6EDF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8C5F99-C243-46E9-9706-FB84715E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FA520A-12ED-462C-971B-81AC059C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34D7-A1C4-4875-94F7-1DFD60AA7710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3B8B19-AF04-4F6B-89F7-76A2AA1A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D12D9-59BB-4DF3-9850-57E728A7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5436-BADB-47B5-9510-4F45F3845D25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928338C0-A0F2-534E-B217-43CA6F16765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2614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69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69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2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1" y="4855769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766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766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771069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bg>
      <p:bgPr>
        <a:solidFill>
          <a:srgbClr val="DCEAFB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3361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37687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768725" y="1733023"/>
            <a:ext cx="4307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181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9">
            <a:extLst>
              <a:ext uri="{FF2B5EF4-FFF2-40B4-BE49-F238E27FC236}">
                <a16:creationId xmlns:a16="http://schemas.microsoft.com/office/drawing/2014/main" id="{2878297F-D1F8-3A48-B1CC-2D20ABA2811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1" tIns="34274" rIns="68561" bIns="34274" anchor="ctr" anchorCtr="0">
            <a:noAutofit/>
          </a:bodyPr>
          <a:lstStyle/>
          <a:p>
            <a:pPr defTabSz="685647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4" name="Google Shape;21;p3"/>
          <p:cNvSpPr txBox="1"/>
          <p:nvPr userDrawn="1"/>
        </p:nvSpPr>
        <p:spPr>
          <a:xfrm>
            <a:off x="0" y="4856142"/>
            <a:ext cx="9144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91407" rIns="91407" bIns="91407" anchor="t" anchorCtr="0">
            <a:noAutofit/>
          </a:bodyPr>
          <a:lstStyle/>
          <a:p>
            <a:pPr algn="ctr" defTabSz="685647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408988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47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981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25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25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319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143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841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marR="0" lvl="0" algn="l" defTabSz="6856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marR="0" lvl="0" algn="ctr" defTabSz="6856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marR="0" lvl="0" indent="0" algn="r" defTabSz="6856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kern="0" smtClean="0"/>
              <a:pPr/>
              <a:t>‹Nº›</a:t>
            </a:fld>
            <a:endParaRPr lang="es-CO" kern="0" dirty="0"/>
          </a:p>
        </p:txBody>
      </p:sp>
    </p:spTree>
    <p:extLst>
      <p:ext uri="{BB962C8B-B14F-4D97-AF65-F5344CB8AC3E}">
        <p14:creationId xmlns:p14="http://schemas.microsoft.com/office/powerpoint/2010/main" val="3434844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800"/>
            <a:endParaRPr lang="es-CO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800"/>
            <a:endParaRPr lang="es-CO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800"/>
            <a:fld id="{00000000-1234-1234-1234-123412341234}" type="slidenum">
              <a:rPr lang="es-CO" smtClean="0"/>
              <a:pPr defTabSz="68580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5614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marR="0" lvl="0" algn="l" defTabSz="6857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marR="0" lvl="0" algn="ctr" defTabSz="6857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marR="0" lvl="0" indent="0" algn="r" defTabSz="6857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kern="0" smtClean="0"/>
              <a:pPr/>
              <a:t>‹Nº›</a:t>
            </a:fld>
            <a:endParaRPr lang="es-CO" kern="0" dirty="0"/>
          </a:p>
        </p:txBody>
      </p:sp>
    </p:spTree>
    <p:extLst>
      <p:ext uri="{BB962C8B-B14F-4D97-AF65-F5344CB8AC3E}">
        <p14:creationId xmlns:p14="http://schemas.microsoft.com/office/powerpoint/2010/main" val="2952561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015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://www.funcionpublica.gov.co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NUL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hyperlink" Target="http://www.funcionpublica.gov.co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0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1" y="7"/>
            <a:ext cx="9144000" cy="816215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Work Sans Light" panose="020B0604020202020204" charset="0"/>
              </a:rPr>
              <a:t>Participación</a:t>
            </a:r>
            <a:r>
              <a:rPr lang="en-US" sz="2400" b="1" kern="1200" dirty="0">
                <a:solidFill>
                  <a:prstClr val="white"/>
                </a:solidFill>
                <a:latin typeface="Work Sans Light" panose="020B0604020202020204" charset="0"/>
              </a:rPr>
              <a:t> y </a:t>
            </a:r>
            <a:r>
              <a:rPr lang="en-US" sz="2400" b="1" kern="1200" dirty="0" err="1">
                <a:solidFill>
                  <a:prstClr val="white"/>
                </a:solidFill>
                <a:latin typeface="Work Sans Light" panose="020B0604020202020204" charset="0"/>
              </a:rPr>
              <a:t>rendición</a:t>
            </a:r>
            <a:r>
              <a:rPr lang="en-US" sz="2400" b="1" kern="1200" dirty="0">
                <a:solidFill>
                  <a:prstClr val="white"/>
                </a:solidFill>
                <a:latin typeface="Work Sans Light" panose="020B0604020202020204" charset="0"/>
              </a:rPr>
              <a:t> de </a:t>
            </a:r>
            <a:r>
              <a:rPr lang="en-US" sz="2400" b="1" kern="1200" dirty="0" err="1">
                <a:solidFill>
                  <a:prstClr val="white"/>
                </a:solidFill>
                <a:latin typeface="Work Sans Light" panose="020B0604020202020204" charset="0"/>
              </a:rPr>
              <a:t>cuentas</a:t>
            </a:r>
            <a:endParaRPr lang="en-US" sz="2400" b="1" kern="1200" dirty="0">
              <a:solidFill>
                <a:prstClr val="white"/>
              </a:solidFill>
              <a:latin typeface="Work Sans Light" panose="020B0604020202020204" charset="0"/>
            </a:endParaRPr>
          </a:p>
        </p:txBody>
      </p:sp>
      <p:sp>
        <p:nvSpPr>
          <p:cNvPr id="22" name="Rectángulo 28"/>
          <p:cNvSpPr>
            <a:spLocks noChangeArrowheads="1"/>
          </p:cNvSpPr>
          <p:nvPr/>
        </p:nvSpPr>
        <p:spPr bwMode="auto">
          <a:xfrm>
            <a:off x="439032" y="1634814"/>
            <a:ext cx="4552697" cy="286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just" defTabSz="68568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La </a:t>
            </a:r>
            <a:r>
              <a:rPr lang="es-CO" altLang="es-CO" sz="1800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r</a:t>
            </a:r>
            <a:r>
              <a:rPr lang="es-CO" altLang="es-CO" sz="1800" b="1" i="1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endición de cuentas </a:t>
            </a: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promueve la participación ciudadana en la </a:t>
            </a:r>
            <a:r>
              <a:rPr lang="es-CO" altLang="es-CO" sz="1800" b="1" i="1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fase de evaluación del ciclo de la gestión pública</a:t>
            </a:r>
            <a:r>
              <a:rPr lang="es-CO" altLang="es-CO" sz="1800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,</a:t>
            </a: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 con el objetivo de:</a:t>
            </a:r>
          </a:p>
          <a:p>
            <a:pPr marL="0" indent="0" algn="just" defTabSz="68568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s-CO" altLang="es-CO" sz="1800" kern="1200" dirty="0">
              <a:solidFill>
                <a:prstClr val="black"/>
              </a:solidFill>
              <a:cs typeface="+mn-cs"/>
            </a:endParaRPr>
          </a:p>
          <a:p>
            <a:pPr marL="0" indent="0" algn="just" defTabSz="68568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Garantizar acciones de información, diálogo y responsabilidad que garanticen un adecuado ejercicio de </a:t>
            </a:r>
            <a:r>
              <a:rPr lang="es-CO" altLang="es-CO" sz="1800" b="1" i="1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evaluación de la gestión por parte de la ciudadanía. </a:t>
            </a:r>
            <a:endParaRPr lang="es-CO" altLang="es-CO" sz="1800" kern="1200" dirty="0">
              <a:solidFill>
                <a:srgbClr val="4472C4">
                  <a:lumMod val="50000"/>
                </a:srgbClr>
              </a:solidFill>
              <a:latin typeface="Work Sans Light" panose="020B0604020202020204" charset="0"/>
              <a:cs typeface="+mn-cs"/>
            </a:endParaRPr>
          </a:p>
        </p:txBody>
      </p:sp>
      <p:pic>
        <p:nvPicPr>
          <p:cNvPr id="7" name="Imagen 11" descr="unidad 01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3" y="601306"/>
            <a:ext cx="4590738" cy="4264547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>
            <a:off x="5266944" y="1536192"/>
            <a:ext cx="288036" cy="52120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509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807174" y="1317111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CO" dirty="0"/>
              <a:t>¿Cómo formular la estrategia de participación ciudadana  en la gestión?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641750" y="1317111"/>
            <a:ext cx="2708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ctr" anchorCtr="0">
            <a:noAutofit/>
          </a:bodyPr>
          <a:lstStyle/>
          <a:p>
            <a:pPr algn="r"/>
            <a:r>
              <a:rPr lang="es-CO" sz="7200" b="1" dirty="0"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72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26589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EF913011-15BE-E443-A929-3C2023F9C593}"/>
              </a:ext>
            </a:extLst>
          </p:cNvPr>
          <p:cNvSpPr txBox="1">
            <a:spLocks/>
          </p:cNvSpPr>
          <p:nvPr/>
        </p:nvSpPr>
        <p:spPr>
          <a:xfrm>
            <a:off x="3745004" y="4785643"/>
            <a:ext cx="4624161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342900" indent="-171450" defTabSz="685681">
              <a:spcBef>
                <a:spcPts val="600"/>
              </a:spcBef>
            </a:pPr>
            <a:endParaRPr lang="es-CO" sz="750" kern="120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C58F110-1E89-6546-98FB-980693D9C8B7}"/>
              </a:ext>
            </a:extLst>
          </p:cNvPr>
          <p:cNvCxnSpPr>
            <a:cxnSpLocks/>
          </p:cNvCxnSpPr>
          <p:nvPr/>
        </p:nvCxnSpPr>
        <p:spPr>
          <a:xfrm>
            <a:off x="2357754" y="2243202"/>
            <a:ext cx="0" cy="1409539"/>
          </a:xfrm>
          <a:prstGeom prst="line">
            <a:avLst/>
          </a:prstGeom>
          <a:ln w="76200">
            <a:solidFill>
              <a:srgbClr val="F4AB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8230853D-1AB9-F64F-AB7F-AA974F0E0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5256" y="461276"/>
            <a:ext cx="7831836" cy="736200"/>
          </a:xfrm>
        </p:spPr>
        <p:txBody>
          <a:bodyPr>
            <a:noAutofit/>
          </a:bodyPr>
          <a:lstStyle/>
          <a:p>
            <a:pPr marL="257150" indent="-257150">
              <a:lnSpc>
                <a:spcPct val="100000"/>
              </a:lnSpc>
              <a:spcBef>
                <a:spcPts val="0"/>
              </a:spcBef>
            </a:pPr>
            <a:r>
              <a:rPr lang="es-ES" sz="24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¿Qué acciones se pueden realizar para promover la participación ciudadana en la gestión pública?</a:t>
            </a:r>
            <a:endParaRPr lang="es-CO" sz="2400" dirty="0">
              <a:solidFill>
                <a:srgbClr val="0033CC"/>
              </a:solidFill>
              <a:latin typeface="Work Sans"/>
              <a:sym typeface="Wingdings" panose="05000000000000000000" pitchFamily="2" charset="2"/>
            </a:endParaRPr>
          </a:p>
        </p:txBody>
      </p:sp>
      <p:sp>
        <p:nvSpPr>
          <p:cNvPr id="6" name="CuadroTexto 141">
            <a:extLst>
              <a:ext uri="{FF2B5EF4-FFF2-40B4-BE49-F238E27FC236}">
                <a16:creationId xmlns:a16="http://schemas.microsoft.com/office/drawing/2014/main" id="{2CC60BE0-5915-E146-842D-2309180D5045}"/>
              </a:ext>
            </a:extLst>
          </p:cNvPr>
          <p:cNvSpPr txBox="1"/>
          <p:nvPr/>
        </p:nvSpPr>
        <p:spPr>
          <a:xfrm>
            <a:off x="2588164" y="1721575"/>
            <a:ext cx="5479250" cy="2224966"/>
          </a:xfrm>
          <a:prstGeom prst="rect">
            <a:avLst/>
          </a:prstGeom>
          <a:solidFill>
            <a:srgbClr val="FCC232"/>
          </a:solidFill>
          <a:ln>
            <a:solidFill>
              <a:srgbClr val="FFC000"/>
            </a:solidFill>
          </a:ln>
        </p:spPr>
        <p:txBody>
          <a:bodyPr wrap="square" lIns="68574" tIns="34289" rIns="68574" bIns="34289" rtlCol="0">
            <a:spAutoFit/>
          </a:bodyPr>
          <a:lstStyle/>
          <a:p>
            <a:pPr algn="ctr" defTabSz="685681">
              <a:buClrTx/>
            </a:pPr>
            <a:endParaRPr lang="x-none" sz="1500" kern="1200" dirty="0">
              <a:solidFill>
                <a:srgbClr val="0070C0"/>
              </a:solidFill>
              <a:latin typeface="Arial Rounded MT Bold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Participación en el diagnóstico e identificación de problemas.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Planeación y/o presupuesto participativo 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consulta ciudadana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Colaboración e innovación abierta 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Rendición de cuentas   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Control ciudadano</a:t>
            </a:r>
          </a:p>
          <a:p>
            <a:pPr algn="ctr" defTabSz="685681">
              <a:buClrTx/>
            </a:pPr>
            <a:endParaRPr lang="x-none" sz="1425" kern="1200" dirty="0">
              <a:solidFill>
                <a:prstClr val="black"/>
              </a:solidFill>
              <a:latin typeface="Arial Rounded MT Bold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10" name="Gráfico 5">
            <a:extLst>
              <a:ext uri="{FF2B5EF4-FFF2-40B4-BE49-F238E27FC236}">
                <a16:creationId xmlns:a16="http://schemas.microsoft.com/office/drawing/2014/main" id="{0AAE54B5-C4A7-4118-B9A4-9EC66C286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1644" y="2063413"/>
            <a:ext cx="1674186" cy="1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463383" y="1581158"/>
            <a:ext cx="1318252" cy="118059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808772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311496" y="339099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MX" sz="2100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Participación en el diagnóstico e identificación de problemas.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411480" y="1901561"/>
            <a:ext cx="5198364" cy="181587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MX" kern="1200" dirty="0">
                <a:solidFill>
                  <a:srgbClr val="073763"/>
                </a:solidFill>
                <a:ea typeface="+mn-ea"/>
                <a:cs typeface="+mn-cs"/>
              </a:rPr>
              <a:t>La participación para el diagnóstico e identificación de problemas es la vinculación de ciudadanos e interesados, en el proceso de recolección de información y análisis de la misma, para identificar y explicar los problemas que les afecta directa o indirectamente, aportando datos, ideas, hechos, experiencias y propuestas para la caracterización de la situación abordada, permitiendo identificar problemáticas y las necesidades entorno a las mismas. </a:t>
            </a:r>
            <a:endParaRPr lang="es-ES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5737447" y="2517433"/>
            <a:ext cx="1177208" cy="118366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52" name="Picture 4" descr="https://www.funcionpublica.gov.co/documents/28587425/0/Formulacion_6.png/b171d185-c444-11c1-a91f-f94f801b1277?t=15366869643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7447" y="3009065"/>
            <a:ext cx="3087338" cy="1847812"/>
          </a:xfrm>
          <a:prstGeom prst="rect">
            <a:avLst/>
          </a:prstGeom>
          <a:noFill/>
        </p:spPr>
      </p:pic>
      <p:pic>
        <p:nvPicPr>
          <p:cNvPr id="2053" name="Picture 5" descr="https://www.funcionpublica.gov.co/documents/28587425/0/Formulacion_7.png/b4167d76-0d11-4aa6-1d8c-96cd51949196?t=15366869724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6400" y="708375"/>
            <a:ext cx="2799302" cy="1675419"/>
          </a:xfrm>
          <a:prstGeom prst="rect">
            <a:avLst/>
          </a:prstGeom>
          <a:noFill/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22F2B0-C815-429D-B5CD-DACEC1E1B870}"/>
              </a:ext>
            </a:extLst>
          </p:cNvPr>
          <p:cNvSpPr txBox="1"/>
          <p:nvPr/>
        </p:nvSpPr>
        <p:spPr>
          <a:xfrm>
            <a:off x="175584" y="4104492"/>
            <a:ext cx="5198364" cy="25391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Identificar oportunidades de mejora frente al servicio de pensiones</a:t>
            </a:r>
            <a:endParaRPr lang="es-ES" sz="105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87B8F7E-B3B9-4D8D-8208-EA6B43233191}"/>
              </a:ext>
            </a:extLst>
          </p:cNvPr>
          <p:cNvSpPr txBox="1"/>
          <p:nvPr/>
        </p:nvSpPr>
        <p:spPr>
          <a:xfrm>
            <a:off x="175584" y="4388908"/>
            <a:ext cx="5198364" cy="41549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Identificar oportunidades de mejora frente al servicio de pensiones </a:t>
            </a:r>
            <a:r>
              <a:rPr lang="es-CO" sz="1050" kern="1200" dirty="0">
                <a:solidFill>
                  <a:srgbClr val="3C78D8"/>
                </a:solidFill>
                <a:ea typeface="+mn-ea"/>
                <a:cs typeface="+mn-cs"/>
              </a:rPr>
              <a:t>involucrando a los usuarios pensionados a través de mesas-café conversacionales</a:t>
            </a:r>
            <a:endParaRPr lang="es-ES" sz="1050" dirty="0">
              <a:solidFill>
                <a:srgbClr val="3C78D8"/>
              </a:solidFill>
              <a:latin typeface="Work Sans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857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808772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277889" y="341925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Planeación  participativa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0" y="2065390"/>
            <a:ext cx="5271435" cy="147732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500" kern="1200" dirty="0">
                <a:solidFill>
                  <a:srgbClr val="073763"/>
                </a:solidFill>
                <a:ea typeface="+mn-ea"/>
                <a:cs typeface="+mn-cs"/>
              </a:rPr>
              <a:t>Mecanismo mediante el cual la ciudadanía e interesados deciden el rumbo de las políticas, planes, programas, proyectos o trámites asegurando la orientación de los mismos. Pueden  dialogar en diversos espacios e influir en las decisiones públicas con sus opiniones, argumentos y propuesta</a:t>
            </a:r>
            <a:endParaRPr lang="es-ES" sz="150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4903702" y="3209544"/>
            <a:ext cx="1419374" cy="126677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914233" y="548640"/>
            <a:ext cx="1329083" cy="112838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560839" y="1298316"/>
            <a:ext cx="2380726" cy="19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AC82232-134A-4865-84B9-02389008AE12}"/>
              </a:ext>
            </a:extLst>
          </p:cNvPr>
          <p:cNvSpPr txBox="1"/>
          <p:nvPr/>
        </p:nvSpPr>
        <p:spPr>
          <a:xfrm>
            <a:off x="36536" y="4062917"/>
            <a:ext cx="5198364" cy="738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Formular el proyecto de acueducto veredal en el sector de los Tulipanes.</a:t>
            </a:r>
          </a:p>
          <a:p>
            <a:pPr defTabSz="914378">
              <a:defRPr/>
            </a:pPr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/>
            <a:r>
              <a:rPr lang="es-CO" sz="1050" kern="1200" dirty="0">
                <a:solidFill>
                  <a:srgbClr val="3C78D8"/>
                </a:solidFill>
                <a:ea typeface="+mn-ea"/>
                <a:cs typeface="+mn-cs"/>
              </a:rPr>
              <a:t>Formular participativamente, con los habitantes del sector de los Tulipanes, el proyecto de acueducto veredal a través de un espacio de feria de iniciativas.</a:t>
            </a:r>
          </a:p>
        </p:txBody>
      </p:sp>
    </p:spTree>
    <p:extLst>
      <p:ext uri="{BB962C8B-B14F-4D97-AF65-F5344CB8AC3E}">
        <p14:creationId xmlns:p14="http://schemas.microsoft.com/office/powerpoint/2010/main" val="258767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808772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311496" y="339099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Presupuesto participativo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329184" y="1897824"/>
            <a:ext cx="5198364" cy="175432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800" kern="1200" dirty="0">
                <a:solidFill>
                  <a:srgbClr val="073763"/>
                </a:solidFill>
                <a:ea typeface="+mn-ea"/>
                <a:cs typeface="+mn-cs"/>
              </a:rPr>
              <a:t>Proceso por medio del cual la ciudadanía, a través de la deliberación y la construcción de acuerdos con el gobierno, </a:t>
            </a:r>
            <a:r>
              <a:rPr lang="es-CO" sz="1800" b="1" kern="1200" dirty="0">
                <a:solidFill>
                  <a:srgbClr val="073763"/>
                </a:solidFill>
                <a:ea typeface="+mn-ea"/>
                <a:cs typeface="+mn-cs"/>
              </a:rPr>
              <a:t>asignan un porcentaje de los recursos del presupuesto </a:t>
            </a:r>
            <a:r>
              <a:rPr lang="es-CO" sz="1800" kern="1200" dirty="0">
                <a:solidFill>
                  <a:srgbClr val="073763"/>
                </a:solidFill>
                <a:ea typeface="+mn-ea"/>
                <a:cs typeface="+mn-cs"/>
              </a:rPr>
              <a:t>a programas y proyectos que consideran prioritarios en armonía con la planeación. </a:t>
            </a:r>
            <a:endParaRPr lang="es-ES" sz="180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4903702" y="3209544"/>
            <a:ext cx="1419374" cy="126677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914233" y="548640"/>
            <a:ext cx="1329083" cy="112838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Imagen 5" descr="https://www.funcionpublica.gov.co/documents/28587425/0/paso6-consulta.png/4c67bfac-a344-c804-7dd0-00f75a62414a?t=1536336679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14" y="979297"/>
            <a:ext cx="2606806" cy="28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8C4F60B-D69A-4344-A171-CD1E8BE1736A}"/>
              </a:ext>
            </a:extLst>
          </p:cNvPr>
          <p:cNvSpPr txBox="1"/>
          <p:nvPr/>
        </p:nvSpPr>
        <p:spPr>
          <a:xfrm>
            <a:off x="251306" y="4187777"/>
            <a:ext cx="4581728" cy="31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81">
              <a:buClrTx/>
            </a:pPr>
            <a:r>
              <a:rPr lang="es-CO" sz="1425" kern="1200" dirty="0">
                <a:solidFill>
                  <a:srgbClr val="073763"/>
                </a:solidFill>
                <a:ea typeface="+mn-ea"/>
                <a:cs typeface="+mn-cs"/>
              </a:rPr>
              <a:t>Ejemplo: gobiernoabiertobogota.gov.co/presupuestos</a:t>
            </a:r>
          </a:p>
        </p:txBody>
      </p:sp>
    </p:spTree>
    <p:extLst>
      <p:ext uri="{BB962C8B-B14F-4D97-AF65-F5344CB8AC3E}">
        <p14:creationId xmlns:p14="http://schemas.microsoft.com/office/powerpoint/2010/main" val="185164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311496" y="339099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Participación en el diagnóstico y la planeación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56584" y="867124"/>
            <a:ext cx="23487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81">
              <a:buClrTx/>
              <a:defRPr/>
            </a:pPr>
            <a:r>
              <a:rPr lang="es-CO" sz="2100" b="1" kern="1200" dirty="0">
                <a:solidFill>
                  <a:srgbClr val="0033CC"/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¿Cómo hacerlo?</a:t>
            </a:r>
            <a:endParaRPr lang="es-CO" sz="1800" b="1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397872C-4AAD-4773-9D01-BC398A04D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448">
            <a:off x="3066942" y="1492676"/>
            <a:ext cx="2814190" cy="35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596296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277889" y="341925"/>
            <a:ext cx="6636344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681">
              <a:lnSpc>
                <a:spcPts val="1875"/>
              </a:lnSpc>
              <a:defRPr/>
            </a:pPr>
            <a:r>
              <a:rPr lang="es-CO" sz="2100" kern="1200" dirty="0">
                <a:solidFill>
                  <a:srgbClr val="E4EDFE">
                    <a:lumMod val="50000"/>
                  </a:srgbClr>
                </a:solidFill>
                <a:latin typeface="Work Sans"/>
                <a:sym typeface="Wingdings" panose="05000000000000000000" pitchFamily="2" charset="2"/>
              </a:rPr>
              <a:t>Consulta ciudadana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24950" y="1693371"/>
            <a:ext cx="5271435" cy="181587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MX" sz="1600" kern="1200" dirty="0">
                <a:solidFill>
                  <a:srgbClr val="073763"/>
                </a:solidFill>
                <a:ea typeface="+mn-ea"/>
                <a:cs typeface="+mn-cs"/>
              </a:rPr>
              <a:t>mecanismo de participación que busca conocer las opiniones, sugerencias o propuestas, comentarios y aportes de los usuarios, ciudadanos y grupos de interés con respecto a los proyectos, normas, políticas, programas o trámites adelantados por la entidad antes de la formulación de los mismos o la toma de decisiones. </a:t>
            </a:r>
            <a:endParaRPr lang="es-ES" sz="160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4903702" y="3209544"/>
            <a:ext cx="1419374" cy="126677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914233" y="548640"/>
            <a:ext cx="1329083" cy="112838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Imagen 2" descr="https://www.funcionpublica.gov.co/documents/28587425/0/paso9-consulta.png/3744fa08-4a0e-0cc0-bfc0-b3fcf8ed6493?t=15363367039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80" y="1407073"/>
            <a:ext cx="2183217" cy="23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71DFA84-F64A-46EC-8D77-7BC594B29F52}"/>
              </a:ext>
            </a:extLst>
          </p:cNvPr>
          <p:cNvSpPr txBox="1"/>
          <p:nvPr/>
        </p:nvSpPr>
        <p:spPr>
          <a:xfrm>
            <a:off x="-32873" y="3682748"/>
            <a:ext cx="5198364" cy="15465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Consulta pública ciudadana para conocer los intereses de información sobre la gestión institucional.</a:t>
            </a:r>
          </a:p>
          <a:p>
            <a:pPr defTabSz="914378">
              <a:defRPr/>
            </a:pPr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/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Consulta pública ciudadana para seleccionar el nombre del nuevo polideportivo del municipio. </a:t>
            </a:r>
          </a:p>
          <a:p>
            <a:pPr defTabSz="914378"/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/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Consulta pública ciudadana para identificar observaciones y recomendaciones en el proceso de formulación del PAAC 2021/del nuevo Decreto/de la política X.</a:t>
            </a:r>
          </a:p>
          <a:p>
            <a:pPr defTabSz="914378"/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7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1909264" y="411414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Consulta ciudadana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56585" y="867124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81">
              <a:buClrTx/>
              <a:defRPr/>
            </a:pPr>
            <a:r>
              <a:rPr lang="es-CO" sz="2100" b="1" kern="1200" dirty="0">
                <a:solidFill>
                  <a:srgbClr val="0033CC"/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¿Cómo hacerla?</a:t>
            </a:r>
            <a:endParaRPr lang="es-CO" sz="1800" b="1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B39A64-007D-4485-9215-A292D5517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5825">
            <a:off x="3083182" y="1692068"/>
            <a:ext cx="2700421" cy="31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9431" y="891360"/>
            <a:ext cx="7811114" cy="145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681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CO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57150" indent="-257150" algn="just" defTabSz="685681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es-CO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 la búsqueda e identificación de las soluciones a problemáticas; se pueden lanzar convocatorias abiertas para dar solución, de manera creativa, a problemáticas sociales específicas y para contribuir al mejoramiento de los servicios del Estado a través de procesos de colaboración con actores externos. </a:t>
            </a:r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662152" y="373322"/>
            <a:ext cx="8075887" cy="4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9" rIns="6857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681">
              <a:spcBef>
                <a:spcPts val="750"/>
              </a:spcBef>
              <a:buClrTx/>
              <a:buNone/>
              <a:defRPr/>
            </a:pPr>
            <a:r>
              <a:rPr lang="es-CO" sz="2400" b="1" kern="1200" dirty="0">
                <a:solidFill>
                  <a:srgbClr val="0033CC"/>
                </a:solidFill>
                <a:cs typeface="+mn-cs"/>
              </a:rPr>
              <a:t>Colaboración e innovación abierta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" y="4940348"/>
            <a:ext cx="5304863" cy="20774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681">
              <a:buClrTx/>
              <a:defRPr/>
            </a:pPr>
            <a:r>
              <a:rPr lang="es-CO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Fuente: Libro Blanco de democracia y participación ciudadana para el país Vasco 2014-2016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09449" y="2653189"/>
            <a:ext cx="3771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Defina el reto o tema de </a:t>
            </a:r>
            <a:r>
              <a:rPr lang="es-CO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cocreación</a:t>
            </a: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Haga una convocatoria llamativa para invitar a la población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Comprender sus sentimientos, necesidades y emociones de involucrados. </a:t>
            </a:r>
          </a:p>
          <a:p>
            <a:pPr defTabSz="685681">
              <a:lnSpc>
                <a:spcPts val="1500"/>
              </a:lnSpc>
              <a:buClrTx/>
              <a:defRPr/>
            </a:pPr>
            <a:endParaRPr lang="es-CO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681">
              <a:buClrTx/>
              <a:defRPr/>
            </a:pPr>
            <a:r>
              <a:rPr lang="es-CO" sz="15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25714" y="2661071"/>
            <a:ext cx="3771901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Formule la pregunta para enfrentar el problema.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Invite a soluciones innovadoras. Cree el canal de comunicación y realice amplia difusión.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Selección y armado  de la  solución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Establezca plazos y divulgue permanentemente resultados de propuestas. </a:t>
            </a:r>
          </a:p>
          <a:p>
            <a:pPr defTabSz="685681">
              <a:buClrTx/>
              <a:defRPr/>
            </a:pPr>
            <a:r>
              <a:rPr lang="es-CO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4564118" y="2755025"/>
            <a:ext cx="0" cy="1158765"/>
          </a:xfrm>
          <a:prstGeom prst="line">
            <a:avLst/>
          </a:prstGeom>
          <a:ln w="38100">
            <a:solidFill>
              <a:srgbClr val="0033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0" descr="https://www.funcionpublica.gov.co/documents/28587425/0/paso1-consulta.png/788cc1b0-5dc7-f3d3-4259-76162af3e24e?t=15363335658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71" y="265769"/>
            <a:ext cx="821285" cy="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0FB56B-77C6-4FA0-BA74-15AB2BE0F09A}"/>
              </a:ext>
            </a:extLst>
          </p:cNvPr>
          <p:cNvSpPr txBox="1"/>
          <p:nvPr/>
        </p:nvSpPr>
        <p:spPr>
          <a:xfrm>
            <a:off x="-3784" y="3976948"/>
            <a:ext cx="5198364" cy="90024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Implementar el servicio de cuidado del parque a través de voluntarios ciudadanos </a:t>
            </a:r>
          </a:p>
          <a:p>
            <a:pPr defTabSz="914378">
              <a:defRPr/>
            </a:pPr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Implementar la mejora de un trámite a través de un ejercicio de </a:t>
            </a:r>
            <a:r>
              <a:rPr lang="es-CO" sz="1050" kern="1200" dirty="0" err="1">
                <a:solidFill>
                  <a:srgbClr val="073763"/>
                </a:solidFill>
                <a:ea typeface="+mn-ea"/>
                <a:cs typeface="+mn-cs"/>
              </a:rPr>
              <a:t>cocreacion</a:t>
            </a: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de prototipo con ciudadanos (estudiantes)</a:t>
            </a:r>
          </a:p>
          <a:p>
            <a:pPr defTabSz="914378"/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68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subTitle" idx="4294967295"/>
          </p:nvPr>
        </p:nvSpPr>
        <p:spPr>
          <a:xfrm>
            <a:off x="1809094" y="2748444"/>
            <a:ext cx="7110248" cy="10929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s-CO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Dirección de Participación, Transparencia y Servicio </a:t>
            </a:r>
            <a:r>
              <a:rPr lang="es-CO" sz="1800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al</a:t>
            </a:r>
            <a:r>
              <a:rPr lang="es-CO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 Ciudadano</a:t>
            </a:r>
          </a:p>
          <a:p>
            <a:pPr marL="0" indent="0" algn="r">
              <a:lnSpc>
                <a:spcPct val="115000"/>
              </a:lnSpc>
              <a:buNone/>
            </a:pPr>
            <a:r>
              <a:rPr lang="es-CO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Junio </a:t>
            </a:r>
            <a:r>
              <a:rPr lang="es-CO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2021</a:t>
            </a:r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1016876" y="981404"/>
            <a:ext cx="7292142" cy="16731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s-CO" sz="3600" dirty="0">
                <a:latin typeface="Work Sans" pitchFamily="2" charset="0"/>
              </a:rPr>
              <a:t>Política de Participación ciudadana en la gestión pública</a:t>
            </a:r>
          </a:p>
        </p:txBody>
      </p:sp>
    </p:spTree>
    <p:extLst>
      <p:ext uri="{BB962C8B-B14F-4D97-AF65-F5344CB8AC3E}">
        <p14:creationId xmlns:p14="http://schemas.microsoft.com/office/powerpoint/2010/main" val="1462253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1909264" y="411414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Colaboración e innovación abierta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56585" y="867124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81">
              <a:buClrTx/>
              <a:defRPr/>
            </a:pPr>
            <a:r>
              <a:rPr lang="es-CO" sz="2100" b="1" kern="1200" dirty="0">
                <a:solidFill>
                  <a:srgbClr val="0033CC"/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¿Cómo hacerla?</a:t>
            </a:r>
            <a:endParaRPr lang="es-CO" sz="1800" b="1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77417D-FCC0-4B0B-A04B-10181225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06" y="1345174"/>
            <a:ext cx="3133275" cy="379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1" y="1"/>
            <a:ext cx="9144000" cy="816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s-MX" sz="2700" b="1" dirty="0">
                <a:solidFill>
                  <a:srgbClr val="FFFFFF"/>
                </a:solidFill>
                <a:latin typeface="Arial"/>
              </a:rPr>
              <a:t>¿Qué es rendición de cuentas?</a:t>
            </a:r>
            <a:endParaRPr lang="en-US" sz="27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49058" y="1714778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r>
              <a:rPr lang="es-CO" sz="1800" b="1" dirty="0">
                <a:solidFill>
                  <a:srgbClr val="F79646">
                    <a:lumMod val="50000"/>
                  </a:srgbClr>
                </a:solidFill>
                <a:ea typeface="+mn-ea"/>
              </a:rPr>
              <a:t>LEY 1757 de 2015</a:t>
            </a:r>
            <a:endParaRPr lang="es-CO" sz="1800" dirty="0">
              <a:solidFill>
                <a:srgbClr val="F79646">
                  <a:lumMod val="50000"/>
                </a:srgbClr>
              </a:solidFill>
              <a:ea typeface="+mn-ea"/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 bwMode="auto">
          <a:xfrm>
            <a:off x="685929" y="2224366"/>
            <a:ext cx="2026444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20000"/>
              </a:spcBef>
              <a:buNone/>
            </a:pPr>
            <a:r>
              <a:rPr lang="es-CO" altLang="es-CO" sz="1800" i="1" dirty="0">
                <a:solidFill>
                  <a:srgbClr val="000000"/>
                </a:solidFill>
              </a:rPr>
              <a:t/>
            </a:r>
            <a:br>
              <a:rPr lang="es-CO" altLang="es-CO" sz="1800" i="1" dirty="0">
                <a:solidFill>
                  <a:srgbClr val="000000"/>
                </a:solidFill>
              </a:rPr>
            </a:br>
            <a:r>
              <a:rPr lang="es-CO" altLang="es-CO" sz="1800" b="1" i="1" dirty="0">
                <a:solidFill>
                  <a:srgbClr val="000000"/>
                </a:solidFill>
              </a:rPr>
              <a:t>Art. 48.- Qué es rendición de cuentas</a:t>
            </a:r>
            <a:endParaRPr lang="es-ES" altLang="es-CO" sz="1500" dirty="0">
              <a:solidFill>
                <a:srgbClr val="000000"/>
              </a:solidFill>
            </a:endParaRPr>
          </a:p>
        </p:txBody>
      </p:sp>
      <p:sp>
        <p:nvSpPr>
          <p:cNvPr id="21" name="Rectángulo 27"/>
          <p:cNvSpPr>
            <a:spLocks noChangeArrowheads="1"/>
          </p:cNvSpPr>
          <p:nvPr/>
        </p:nvSpPr>
        <p:spPr bwMode="auto">
          <a:xfrm>
            <a:off x="3144569" y="1695642"/>
            <a:ext cx="3848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378"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sz="1800" b="1" dirty="0">
                <a:solidFill>
                  <a:srgbClr val="9F5C0D"/>
                </a:solidFill>
              </a:rPr>
              <a:t>La rendición de cuentas es: </a:t>
            </a:r>
          </a:p>
        </p:txBody>
      </p:sp>
      <p:sp>
        <p:nvSpPr>
          <p:cNvPr id="22" name="Rectángulo 28"/>
          <p:cNvSpPr>
            <a:spLocks noChangeArrowheads="1"/>
          </p:cNvSpPr>
          <p:nvPr/>
        </p:nvSpPr>
        <p:spPr bwMode="auto">
          <a:xfrm>
            <a:off x="3144570" y="2187237"/>
            <a:ext cx="4793438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Un </a:t>
            </a:r>
            <a:r>
              <a:rPr lang="es-CO" altLang="es-CO" sz="1650" b="1" i="1" dirty="0">
                <a:solidFill>
                  <a:srgbClr val="9F5C0D"/>
                </a:solidFill>
              </a:rPr>
              <a:t>proceso permanente</a:t>
            </a:r>
            <a:r>
              <a:rPr lang="es-CO" altLang="es-CO" sz="1650" dirty="0">
                <a:solidFill>
                  <a:srgbClr val="073763"/>
                </a:solidFill>
              </a:rPr>
              <a:t> mediante el cual las entidades y los servidores públicos </a:t>
            </a:r>
            <a:r>
              <a:rPr lang="es-CO" altLang="es-CO" sz="1650" b="1" i="1" dirty="0">
                <a:solidFill>
                  <a:srgbClr val="9F5C0D"/>
                </a:solidFill>
              </a:rPr>
              <a:t>informan, explican y dan a conocer los resultados </a:t>
            </a:r>
            <a:r>
              <a:rPr lang="es-CO" altLang="es-CO" sz="1650" dirty="0">
                <a:solidFill>
                  <a:srgbClr val="073763"/>
                </a:solidFill>
              </a:rPr>
              <a:t>de su gestión. </a:t>
            </a:r>
          </a:p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Parte de la promoción del </a:t>
            </a:r>
            <a:r>
              <a:rPr lang="es-CO" altLang="es-CO" sz="1650" b="1" i="1" dirty="0">
                <a:solidFill>
                  <a:srgbClr val="9F5C0D"/>
                </a:solidFill>
              </a:rPr>
              <a:t>diálogo.</a:t>
            </a:r>
          </a:p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Es una expresión de </a:t>
            </a:r>
            <a:r>
              <a:rPr lang="es-CO" altLang="es-CO" sz="1650" b="1" i="1" dirty="0">
                <a:solidFill>
                  <a:srgbClr val="9F5C0D"/>
                </a:solidFill>
              </a:rPr>
              <a:t>control social. </a:t>
            </a:r>
          </a:p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Conjunto de acciones de petición de información y explicaciones, así como de </a:t>
            </a:r>
            <a:r>
              <a:rPr lang="es-CO" altLang="es-CO" sz="1650" b="1" i="1" dirty="0">
                <a:solidFill>
                  <a:srgbClr val="9F5C0D"/>
                </a:solidFill>
              </a:rPr>
              <a:t>evaluación de la gestión. </a:t>
            </a:r>
            <a:endParaRPr lang="es-CO" altLang="es-CO" sz="16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25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64044" y="909334"/>
            <a:ext cx="2720596" cy="57707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defTabSz="685681">
              <a:buClrTx/>
              <a:defRPr/>
            </a:pPr>
            <a:r>
              <a:rPr lang="es-CO" sz="1575" kern="1200" dirty="0">
                <a:solidFill>
                  <a:srgbClr val="2A54A7">
                    <a:lumMod val="75000"/>
                  </a:srgbClr>
                </a:solidFill>
                <a:ea typeface="+mn-ea"/>
                <a:cs typeface="+mn-cs"/>
              </a:rPr>
              <a:t>Es tanto un derecho como </a:t>
            </a:r>
          </a:p>
          <a:p>
            <a:pPr defTabSz="685681">
              <a:buClrTx/>
              <a:defRPr/>
            </a:pPr>
            <a:r>
              <a:rPr lang="es-CO" sz="1575" kern="1200" dirty="0">
                <a:solidFill>
                  <a:srgbClr val="2A54A7">
                    <a:lumMod val="75000"/>
                  </a:srgbClr>
                </a:solidFill>
                <a:ea typeface="+mn-ea"/>
                <a:cs typeface="+mn-cs"/>
              </a:rPr>
              <a:t>un deber de los ciudadanos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DEFEE"/>
              </a:clrFrom>
              <a:clrTo>
                <a:srgbClr val="EDEF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2" t="-3982" r="-2571" b="7195"/>
          <a:stretch/>
        </p:blipFill>
        <p:spPr>
          <a:xfrm>
            <a:off x="2023584" y="1427427"/>
            <a:ext cx="1549578" cy="1435552"/>
          </a:xfrm>
          <a:prstGeom prst="ellipse">
            <a:avLst/>
          </a:prstGeom>
        </p:spPr>
      </p:pic>
      <p:sp>
        <p:nvSpPr>
          <p:cNvPr id="7" name="Rectángulo 11"/>
          <p:cNvSpPr>
            <a:spLocks noChangeArrowheads="1"/>
          </p:cNvSpPr>
          <p:nvPr/>
        </p:nvSpPr>
        <p:spPr bwMode="auto">
          <a:xfrm>
            <a:off x="851371" y="2809047"/>
            <a:ext cx="3549650" cy="106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68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s-CO" altLang="es-ES_tradnl" sz="1575" kern="1200" dirty="0">
                <a:solidFill>
                  <a:srgbClr val="073763"/>
                </a:solidFill>
                <a:ea typeface="+mn-ea"/>
                <a:cs typeface="+mn-cs"/>
              </a:rPr>
              <a:t>Se puede hacer de manera individual o a través de sus organizaciones, redes sociales e instituciones, </a:t>
            </a:r>
            <a:r>
              <a:rPr lang="es-CO" altLang="es-ES_tradnl" sz="1575" b="1" kern="1200" dirty="0">
                <a:solidFill>
                  <a:srgbClr val="073763"/>
                </a:solidFill>
                <a:ea typeface="+mn-ea"/>
                <a:cs typeface="+mn-cs"/>
              </a:rPr>
              <a:t>para vigilar la gestión pública y sus resultados.</a:t>
            </a:r>
            <a:endParaRPr lang="es-CO" altLang="es-ES_tradnl" sz="1575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sp>
        <p:nvSpPr>
          <p:cNvPr id="8" name="Rectángulo 15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0" y="21475"/>
            <a:ext cx="9144000" cy="81621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685681">
              <a:buClr>
                <a:srgbClr val="FFFFFF"/>
              </a:buClr>
              <a:buSzPts val="1400"/>
              <a:defRPr/>
            </a:pPr>
            <a:r>
              <a:rPr lang="es-ES_tradnl" altLang="es-ES_tradnl" sz="2775" kern="1200" dirty="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¿Qué es Control Social?</a:t>
            </a:r>
          </a:p>
        </p:txBody>
      </p:sp>
      <p:sp>
        <p:nvSpPr>
          <p:cNvPr id="9" name="Rectángulo 14"/>
          <p:cNvSpPr/>
          <p:nvPr/>
        </p:nvSpPr>
        <p:spPr>
          <a:xfrm>
            <a:off x="5066592" y="1029364"/>
            <a:ext cx="4271962" cy="347906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900">
              <a:lnSpc>
                <a:spcPct val="80000"/>
              </a:lnSpc>
              <a:buClrTx/>
              <a:defRPr/>
            </a:pPr>
            <a:endParaRPr lang="es-CO" altLang="es-CO" sz="2025" b="1" kern="1200" dirty="0">
              <a:solidFill>
                <a:srgbClr val="2A54A7">
                  <a:lumMod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0" name="Rectángulo 12"/>
          <p:cNvSpPr/>
          <p:nvPr/>
        </p:nvSpPr>
        <p:spPr>
          <a:xfrm>
            <a:off x="945367" y="4071727"/>
            <a:ext cx="4043363" cy="3877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42">
              <a:lnSpc>
                <a:spcPct val="80000"/>
              </a:lnSpc>
              <a:buClrTx/>
              <a:defRPr/>
            </a:pPr>
            <a:r>
              <a:rPr lang="es-CO" sz="1200" b="1" kern="1200" dirty="0">
                <a:solidFill>
                  <a:srgbClr val="E4EDFE">
                    <a:lumMod val="25000"/>
                  </a:srgbClr>
                </a:solidFill>
                <a:ea typeface="+mn-ea"/>
                <a:cs typeface="+mn-cs"/>
              </a:rPr>
              <a:t>*Art 60 y 61 Ley de Participación Ciudadana </a:t>
            </a:r>
          </a:p>
          <a:p>
            <a:pPr algn="ctr" defTabSz="457142">
              <a:lnSpc>
                <a:spcPct val="80000"/>
              </a:lnSpc>
              <a:buClrTx/>
              <a:defRPr/>
            </a:pPr>
            <a:r>
              <a:rPr lang="es-CO" sz="1200" b="1" kern="1200" dirty="0">
                <a:solidFill>
                  <a:srgbClr val="E4EDFE">
                    <a:lumMod val="25000"/>
                  </a:srgbClr>
                </a:solidFill>
                <a:ea typeface="+mn-ea"/>
                <a:cs typeface="+mn-cs"/>
              </a:rPr>
              <a:t> Ley  1757 de 2015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766558" y="1272508"/>
            <a:ext cx="3793787" cy="4801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42">
              <a:lnSpc>
                <a:spcPct val="80000"/>
              </a:lnSpc>
              <a:buClrTx/>
              <a:defRPr/>
            </a:pPr>
            <a:r>
              <a:rPr lang="es-CO" sz="1575" b="1" kern="1200" dirty="0">
                <a:solidFill>
                  <a:srgbClr val="002060"/>
                </a:solidFill>
                <a:ea typeface="+mn-ea"/>
                <a:cs typeface="+mn-cs"/>
              </a:rPr>
              <a:t>Art. 66 “Principios del control social a lo público”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766553" y="1930762"/>
            <a:ext cx="4289898" cy="53090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defTabSz="685681">
              <a:buClrTx/>
              <a:defRPr/>
            </a:pPr>
            <a:r>
              <a:rPr lang="es-CO" sz="1425" b="1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Oportunidad.</a:t>
            </a:r>
            <a:r>
              <a:rPr lang="es-CO" sz="1425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 </a:t>
            </a:r>
            <a:r>
              <a:rPr lang="es-CO" sz="1425" kern="1200" dirty="0">
                <a:solidFill>
                  <a:srgbClr val="002060"/>
                </a:solidFill>
                <a:ea typeface="+mn-ea"/>
                <a:cs typeface="+mn-cs"/>
              </a:rPr>
              <a:t>Buscando el impacto preventivo de su acción, informando en el momento adecuado.</a:t>
            </a:r>
            <a:endParaRPr lang="es-CO" altLang="es-CO" sz="1425" kern="1200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20060" y="2766974"/>
            <a:ext cx="4182893" cy="75019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 defTabSz="685681">
              <a:buClrTx/>
              <a:defRPr/>
            </a:pPr>
            <a:r>
              <a:rPr lang="es-CO" altLang="es-CO" sz="1425" b="1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Solidaridad.  </a:t>
            </a:r>
            <a:r>
              <a:rPr lang="es-CO" altLang="es-CO" sz="1425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Se actúa para y </a:t>
            </a:r>
            <a:r>
              <a:rPr lang="es-CO" altLang="es-CO" sz="1425" b="1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en representación de las comunidades </a:t>
            </a:r>
            <a:r>
              <a:rPr lang="es-CO" altLang="es-CO" sz="1425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…. centrados en el interés general …</a:t>
            </a:r>
          </a:p>
        </p:txBody>
      </p:sp>
      <p:pic>
        <p:nvPicPr>
          <p:cNvPr id="17" name="Imagen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50468" b="2"/>
          <a:stretch>
            <a:fillRect/>
          </a:stretch>
        </p:blipFill>
        <p:spPr bwMode="auto">
          <a:xfrm rot="21240009">
            <a:off x="26989" y="1077469"/>
            <a:ext cx="1130605" cy="400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41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04" y="1208230"/>
            <a:ext cx="1624835" cy="22829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48" y="1176774"/>
            <a:ext cx="1427683" cy="22525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590530" y="4527277"/>
            <a:ext cx="4572000" cy="484746"/>
          </a:xfrm>
          <a:prstGeom prst="rect">
            <a:avLst/>
          </a:prstGeom>
        </p:spPr>
        <p:txBody>
          <a:bodyPr lIns="68574" tIns="34289" rIns="68574" bIns="34289">
            <a:spAutoFit/>
          </a:bodyPr>
          <a:lstStyle/>
          <a:p>
            <a:pPr algn="ctr" defTabSz="685681">
              <a:buClrTx/>
              <a:defRPr/>
            </a:pPr>
            <a:r>
              <a:rPr lang="es-CO" sz="9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Matriz de herramientas participativas: </a:t>
            </a:r>
          </a:p>
          <a:p>
            <a:pPr defTabSz="685681">
              <a:buClrTx/>
              <a:defRPr/>
            </a:pPr>
            <a:r>
              <a:rPr lang="es-CO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http://www.funcionpublica.gov.co/documents/418537/34107841/Matriz+Herramientas+Participaci%C3%B3n.xlsx/4a35a56e-2dfe-a7bb-dd4c-499cbc891ca6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DC0199-8DF8-4729-AB57-6A7C12CFD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51" y="1208230"/>
            <a:ext cx="1610212" cy="2252537"/>
          </a:xfrm>
          <a:prstGeom prst="rect">
            <a:avLst/>
          </a:prstGeom>
        </p:spPr>
      </p:pic>
      <p:sp>
        <p:nvSpPr>
          <p:cNvPr id="11" name="Google Shape;202;p26">
            <a:extLst>
              <a:ext uri="{FF2B5EF4-FFF2-40B4-BE49-F238E27FC236}">
                <a16:creationId xmlns:a16="http://schemas.microsoft.com/office/drawing/2014/main" id="{4FC6B7DA-067F-4F82-825F-C785B51B30AE}"/>
              </a:ext>
            </a:extLst>
          </p:cNvPr>
          <p:cNvSpPr txBox="1">
            <a:spLocks/>
          </p:cNvSpPr>
          <p:nvPr/>
        </p:nvSpPr>
        <p:spPr>
          <a:xfrm>
            <a:off x="1909264" y="411414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Evaluación de la gestión participativa</a:t>
            </a:r>
          </a:p>
        </p:txBody>
      </p:sp>
    </p:spTree>
    <p:extLst>
      <p:ext uri="{BB962C8B-B14F-4D97-AF65-F5344CB8AC3E}">
        <p14:creationId xmlns:p14="http://schemas.microsoft.com/office/powerpoint/2010/main" val="2669654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diagonales cortadas 5">
            <a:extLst>
              <a:ext uri="{FF2B5EF4-FFF2-40B4-BE49-F238E27FC236}">
                <a16:creationId xmlns:a16="http://schemas.microsoft.com/office/drawing/2014/main" id="{B9F5F4F6-F4E0-44A7-ABCF-1CF4090DA2E7}"/>
              </a:ext>
            </a:extLst>
          </p:cNvPr>
          <p:cNvSpPr/>
          <p:nvPr/>
        </p:nvSpPr>
        <p:spPr>
          <a:xfrm>
            <a:off x="443134" y="422032"/>
            <a:ext cx="8472269" cy="4146452"/>
          </a:xfrm>
          <a:prstGeom prst="snip2Diag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>
              <a:buClrTx/>
            </a:pP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“La integridad pública se refiere a la </a:t>
            </a:r>
            <a:r>
              <a:rPr lang="es-CO" sz="3000" b="1" kern="1200" dirty="0">
                <a:solidFill>
                  <a:srgbClr val="FF9933"/>
                </a:solidFill>
                <a:latin typeface="Work Sans" panose="020B0604020202020204" charset="0"/>
              </a:rPr>
              <a:t>alineación</a:t>
            </a: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 consistente con, y el cumplimiento de, los </a:t>
            </a:r>
            <a:r>
              <a:rPr lang="es-CO" sz="3000" b="1" kern="1200" dirty="0">
                <a:solidFill>
                  <a:srgbClr val="FF9933"/>
                </a:solidFill>
                <a:latin typeface="Work Sans" panose="020B0604020202020204" charset="0"/>
              </a:rPr>
              <a:t>valores</a:t>
            </a: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, principios y normas éticos compartidos, para mantener y </a:t>
            </a:r>
            <a:r>
              <a:rPr lang="es-CO" sz="3000" b="1" kern="1200" dirty="0">
                <a:solidFill>
                  <a:srgbClr val="FF9933"/>
                </a:solidFill>
                <a:latin typeface="Work Sans" panose="020B0604020202020204" charset="0"/>
              </a:rPr>
              <a:t>dar prioridad a los intereses públicos</a:t>
            </a: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, por encima de los intereses privados, en el sector público.”</a:t>
            </a:r>
          </a:p>
          <a:p>
            <a:pPr algn="ctr" defTabSz="685681">
              <a:buClrTx/>
            </a:pPr>
            <a:r>
              <a:rPr lang="es-CO" sz="1200" kern="1200" dirty="0">
                <a:solidFill>
                  <a:srgbClr val="2A54A7"/>
                </a:solidFill>
                <a:latin typeface="Work Sans" panose="020B0604020202020204" charset="0"/>
              </a:rPr>
              <a:t>Fuente: OCDE 2017 </a:t>
            </a:r>
          </a:p>
        </p:txBody>
      </p:sp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5AC128C-6637-400B-8D89-C6C6DAE98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17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761125" y="1317111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34274" rIns="68564" bIns="34274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CO" dirty="0">
                <a:latin typeface="Calibri" panose="020F0502020204030204" pitchFamily="34" charset="0"/>
              </a:rPr>
              <a:t>Integración de nuestras políticas con MIPG</a:t>
            </a:r>
          </a:p>
        </p:txBody>
      </p:sp>
    </p:spTree>
    <p:extLst>
      <p:ext uri="{BB962C8B-B14F-4D97-AF65-F5344CB8AC3E}">
        <p14:creationId xmlns:p14="http://schemas.microsoft.com/office/powerpoint/2010/main" val="155744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9F63131-C3EF-4198-9057-A3552DADD22C}"/>
              </a:ext>
            </a:extLst>
          </p:cNvPr>
          <p:cNvSpPr/>
          <p:nvPr/>
        </p:nvSpPr>
        <p:spPr>
          <a:xfrm>
            <a:off x="1" y="2301247"/>
            <a:ext cx="1137212" cy="11372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1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Light" panose="020B0604020202020204" charset="0"/>
              </a:rPr>
              <a:t>CÓMO OPERA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1" y="1"/>
            <a:ext cx="9144000" cy="816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700" b="1" kern="1200" dirty="0">
                <a:solidFill>
                  <a:srgbClr val="FFFFFF"/>
                </a:solidFill>
                <a:latin typeface="Work Sans Light" panose="020B0604020202020204" charset="0"/>
              </a:rPr>
              <a:t>MODELO INTEGRADO DE PLANEACIÓN Y GESTIÓN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>
            <a:stCxn id="3" idx="3"/>
          </p:cNvCxnSpPr>
          <p:nvPr/>
        </p:nvCxnSpPr>
        <p:spPr>
          <a:xfrm>
            <a:off x="1137220" y="2869860"/>
            <a:ext cx="450329" cy="67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/>
          <p:nvPr/>
        </p:nvCxnSpPr>
        <p:spPr>
          <a:xfrm flipV="1">
            <a:off x="8409160" y="2856226"/>
            <a:ext cx="734840" cy="107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9" y="429755"/>
            <a:ext cx="9141714" cy="4801485"/>
          </a:xfrm>
          <a:prstGeom prst="rect">
            <a:avLst/>
          </a:prstGeom>
        </p:spPr>
      </p:pic>
      <p:grpSp>
        <p:nvGrpSpPr>
          <p:cNvPr id="100" name="Grupo 15"/>
          <p:cNvGrpSpPr/>
          <p:nvPr/>
        </p:nvGrpSpPr>
        <p:grpSpPr>
          <a:xfrm>
            <a:off x="2873645" y="2409238"/>
            <a:ext cx="2438400" cy="1608248"/>
            <a:chOff x="3127022" y="2923822"/>
            <a:chExt cx="3251200" cy="2144889"/>
          </a:xfrm>
        </p:grpSpPr>
        <p:sp>
          <p:nvSpPr>
            <p:cNvPr id="101" name="TextBox 17"/>
            <p:cNvSpPr txBox="1"/>
            <p:nvPr/>
          </p:nvSpPr>
          <p:spPr>
            <a:xfrm>
              <a:off x="3458187" y="3603603"/>
              <a:ext cx="1166472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EB7A24"/>
                  </a:solidFill>
                  <a:latin typeface="Arial Narrow"/>
                  <a:ea typeface="+mn-ea"/>
                  <a:cs typeface="Arial Narrow"/>
                </a:rPr>
                <a:t>Evaluación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EB7A24"/>
                  </a:solidFill>
                  <a:latin typeface="Arial Narrow"/>
                  <a:ea typeface="+mn-ea"/>
                  <a:cs typeface="Arial Narrow"/>
                </a:rPr>
                <a:t>de Resultados</a:t>
              </a:r>
              <a:endParaRPr lang="en-US" sz="825" b="1" kern="1400" spc="75" dirty="0">
                <a:solidFill>
                  <a:srgbClr val="EB7A24"/>
                </a:solidFill>
                <a:latin typeface="Arial Narrow"/>
                <a:ea typeface="+mn-ea"/>
                <a:cs typeface="Arial Narrow"/>
              </a:endParaRPr>
            </a:p>
          </p:txBody>
        </p:sp>
        <p:pic>
          <p:nvPicPr>
            <p:cNvPr id="102" name="Imagen 1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0" t="42623" r="47697" b="26109"/>
            <a:stretch/>
          </p:blipFill>
          <p:spPr>
            <a:xfrm>
              <a:off x="3127022" y="2923822"/>
              <a:ext cx="3251200" cy="2144889"/>
            </a:xfrm>
            <a:prstGeom prst="rect">
              <a:avLst/>
            </a:prstGeom>
          </p:spPr>
        </p:pic>
      </p:grpSp>
      <p:grpSp>
        <p:nvGrpSpPr>
          <p:cNvPr id="103" name="Grupo 37"/>
          <p:cNvGrpSpPr/>
          <p:nvPr/>
        </p:nvGrpSpPr>
        <p:grpSpPr>
          <a:xfrm>
            <a:off x="2518045" y="1275008"/>
            <a:ext cx="5046134" cy="3131851"/>
            <a:chOff x="2652888" y="1411111"/>
            <a:chExt cx="6728179" cy="4176889"/>
          </a:xfrm>
        </p:grpSpPr>
        <p:pic>
          <p:nvPicPr>
            <p:cNvPr id="104" name="Imagen 10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20571" r="23062" b="18539"/>
            <a:stretch/>
          </p:blipFill>
          <p:spPr>
            <a:xfrm>
              <a:off x="2652888" y="1411111"/>
              <a:ext cx="6728179" cy="4176889"/>
            </a:xfrm>
            <a:prstGeom prst="rect">
              <a:avLst/>
            </a:prstGeom>
          </p:spPr>
        </p:pic>
        <p:sp>
          <p:nvSpPr>
            <p:cNvPr id="105" name="TextBox 17"/>
            <p:cNvSpPr txBox="1"/>
            <p:nvPr/>
          </p:nvSpPr>
          <p:spPr>
            <a:xfrm>
              <a:off x="5211749" y="1479566"/>
              <a:ext cx="1166472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DE693A"/>
                  </a:solidFill>
                  <a:latin typeface="Arial Narrow"/>
                  <a:ea typeface="+mn-ea"/>
                  <a:cs typeface="Arial Narrow"/>
                </a:rPr>
                <a:t>Información y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DE693A"/>
                  </a:solidFill>
                  <a:latin typeface="Arial Narrow"/>
                  <a:ea typeface="+mn-ea"/>
                  <a:cs typeface="Arial Narrow"/>
                </a:rPr>
                <a:t>Comunicación</a:t>
              </a:r>
              <a:endParaRPr lang="en-US" sz="825" b="1" kern="1400" spc="75" dirty="0">
                <a:solidFill>
                  <a:srgbClr val="DE693A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grpSp>
        <p:nvGrpSpPr>
          <p:cNvPr id="106" name="Grupo 5"/>
          <p:cNvGrpSpPr/>
          <p:nvPr/>
        </p:nvGrpSpPr>
        <p:grpSpPr>
          <a:xfrm>
            <a:off x="2035060" y="1079167"/>
            <a:ext cx="5995556" cy="3698201"/>
            <a:chOff x="2008909" y="1149928"/>
            <a:chExt cx="7994074" cy="4932218"/>
          </a:xfrm>
        </p:grpSpPr>
        <p:pic>
          <p:nvPicPr>
            <p:cNvPr id="107" name="Imagen 10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6" t="16764" r="17959" b="11335"/>
            <a:stretch/>
          </p:blipFill>
          <p:spPr>
            <a:xfrm>
              <a:off x="2008909" y="1149928"/>
              <a:ext cx="7994074" cy="4932218"/>
            </a:xfrm>
            <a:prstGeom prst="rect">
              <a:avLst/>
            </a:prstGeom>
          </p:spPr>
        </p:pic>
        <p:sp>
          <p:nvSpPr>
            <p:cNvPr id="108" name="TextBox 17"/>
            <p:cNvSpPr txBox="1"/>
            <p:nvPr/>
          </p:nvSpPr>
          <p:spPr>
            <a:xfrm>
              <a:off x="2353769" y="1863380"/>
              <a:ext cx="2047074" cy="4617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20567F"/>
                  </a:solidFill>
                  <a:latin typeface="Arial Narrow"/>
                  <a:ea typeface="+mn-ea"/>
                  <a:cs typeface="Arial Narrow"/>
                </a:rPr>
                <a:t>Gestión del Conocimiento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20567F"/>
                  </a:solidFill>
                  <a:latin typeface="Arial Narrow"/>
                  <a:ea typeface="+mn-ea"/>
                  <a:cs typeface="Arial Narrow"/>
                </a:rPr>
                <a:t>y la Innovación</a:t>
              </a:r>
              <a:endParaRPr lang="en-US" sz="825" b="1" kern="1400" spc="75" dirty="0">
                <a:solidFill>
                  <a:srgbClr val="20567F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pic>
        <p:nvPicPr>
          <p:cNvPr id="109" name="Imagen 10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47890" r="79650" b="22488"/>
          <a:stretch/>
        </p:blipFill>
        <p:spPr>
          <a:xfrm>
            <a:off x="657391" y="3068656"/>
            <a:ext cx="1583267" cy="1523603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28141" r="26859" b="22160"/>
          <a:stretch/>
        </p:blipFill>
        <p:spPr>
          <a:xfrm>
            <a:off x="2814379" y="1664366"/>
            <a:ext cx="4402667" cy="2556267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41143" r="45659" b="49806"/>
          <a:stretch/>
        </p:blipFill>
        <p:spPr>
          <a:xfrm>
            <a:off x="4541579" y="2311902"/>
            <a:ext cx="948267" cy="465544"/>
          </a:xfrm>
          <a:prstGeom prst="rect">
            <a:avLst/>
          </a:prstGeom>
        </p:spPr>
      </p:pic>
      <p:grpSp>
        <p:nvGrpSpPr>
          <p:cNvPr id="112" name="Grupo 11"/>
          <p:cNvGrpSpPr/>
          <p:nvPr/>
        </p:nvGrpSpPr>
        <p:grpSpPr>
          <a:xfrm>
            <a:off x="2882111" y="1664373"/>
            <a:ext cx="3759201" cy="1125773"/>
            <a:chOff x="3138311" y="1930400"/>
            <a:chExt cx="5012268" cy="1501422"/>
          </a:xfrm>
        </p:grpSpPr>
        <p:pic>
          <p:nvPicPr>
            <p:cNvPr id="113" name="Imagen 1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2" t="28142" r="33156" b="49971"/>
            <a:stretch/>
          </p:blipFill>
          <p:spPr>
            <a:xfrm>
              <a:off x="3138311" y="1930400"/>
              <a:ext cx="5012268" cy="1501422"/>
            </a:xfrm>
            <a:prstGeom prst="rect">
              <a:avLst/>
            </a:prstGeom>
          </p:spPr>
        </p:pic>
        <p:sp>
          <p:nvSpPr>
            <p:cNvPr id="114" name="TextBox 17"/>
            <p:cNvSpPr txBox="1"/>
            <p:nvPr/>
          </p:nvSpPr>
          <p:spPr>
            <a:xfrm>
              <a:off x="5503930" y="1994165"/>
              <a:ext cx="1856427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9A6780"/>
                  </a:solidFill>
                  <a:latin typeface="Arial Narrow"/>
                  <a:ea typeface="+mn-ea"/>
                  <a:cs typeface="Arial Narrow"/>
                </a:rPr>
                <a:t>Direccionamiento 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9A6780"/>
                  </a:solidFill>
                  <a:latin typeface="Arial Narrow"/>
                  <a:ea typeface="+mn-ea"/>
                  <a:cs typeface="Arial Narrow"/>
                </a:rPr>
                <a:t>Estratégico y Planeación</a:t>
              </a:r>
              <a:endParaRPr lang="en-US" sz="825" b="1" kern="1400" spc="75" dirty="0">
                <a:solidFill>
                  <a:srgbClr val="9A6780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grpSp>
        <p:nvGrpSpPr>
          <p:cNvPr id="115" name="Grupo 13"/>
          <p:cNvGrpSpPr/>
          <p:nvPr/>
        </p:nvGrpSpPr>
        <p:grpSpPr>
          <a:xfrm>
            <a:off x="4931047" y="2036804"/>
            <a:ext cx="2235200" cy="1896039"/>
            <a:chOff x="5870222" y="2427111"/>
            <a:chExt cx="2980267" cy="2528711"/>
          </a:xfrm>
        </p:grpSpPr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5" t="35382" r="27414" b="27755"/>
            <a:stretch/>
          </p:blipFill>
          <p:spPr>
            <a:xfrm>
              <a:off x="5870222" y="2427111"/>
              <a:ext cx="2980267" cy="2528711"/>
            </a:xfrm>
            <a:prstGeom prst="rect">
              <a:avLst/>
            </a:prstGeom>
          </p:spPr>
        </p:pic>
        <p:sp>
          <p:nvSpPr>
            <p:cNvPr id="117" name="TextBox 17"/>
            <p:cNvSpPr txBox="1"/>
            <p:nvPr/>
          </p:nvSpPr>
          <p:spPr>
            <a:xfrm>
              <a:off x="7645102" y="3388159"/>
              <a:ext cx="1166472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5CC9DC"/>
                  </a:solidFill>
                  <a:latin typeface="Arial Narrow"/>
                  <a:ea typeface="+mn-ea"/>
                  <a:cs typeface="Arial Narrow"/>
                </a:rPr>
                <a:t>Gestión con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5CC9DC"/>
                  </a:solidFill>
                  <a:latin typeface="Arial Narrow"/>
                  <a:ea typeface="+mn-ea"/>
                  <a:cs typeface="Arial Narrow"/>
                </a:rPr>
                <a:t>Valores para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5CC9DC"/>
                  </a:solidFill>
                  <a:latin typeface="Arial Narrow"/>
                  <a:ea typeface="+mn-ea"/>
                  <a:cs typeface="Arial Narrow"/>
                </a:rPr>
                <a:t>Resultados</a:t>
              </a:r>
              <a:endParaRPr lang="en-US" sz="825" b="1" kern="1400" spc="75" dirty="0">
                <a:solidFill>
                  <a:srgbClr val="5CC9DC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pic>
        <p:nvPicPr>
          <p:cNvPr id="118" name="Imagen 1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3" t="47396" r="3983" b="23311"/>
          <a:stretch/>
        </p:blipFill>
        <p:spPr>
          <a:xfrm>
            <a:off x="7901456" y="3109254"/>
            <a:ext cx="1405467" cy="1069678"/>
          </a:xfrm>
          <a:prstGeom prst="rect">
            <a:avLst/>
          </a:prstGeom>
        </p:spPr>
      </p:pic>
      <p:sp>
        <p:nvSpPr>
          <p:cNvPr id="119" name="21 CuadroTexto"/>
          <p:cNvSpPr txBox="1"/>
          <p:nvPr/>
        </p:nvSpPr>
        <p:spPr>
          <a:xfrm>
            <a:off x="3440233" y="2987131"/>
            <a:ext cx="3170324" cy="1065284"/>
          </a:xfrm>
          <a:prstGeom prst="rect">
            <a:avLst/>
          </a:prstGeom>
          <a:noFill/>
        </p:spPr>
        <p:txBody>
          <a:bodyPr spcFirstLastPara="1" wrap="none" lIns="91426" tIns="45713" rIns="91426" bIns="45713" numCol="1" rtlCol="0">
            <a:prstTxWarp prst="textArchDown">
              <a:avLst>
                <a:gd name="adj" fmla="val 2662648"/>
              </a:avLst>
            </a:prstTxWarp>
            <a:spAutoFit/>
          </a:bodyPr>
          <a:lstStyle/>
          <a:p>
            <a:pPr defTabSz="685681">
              <a:buClrTx/>
            </a:pPr>
            <a:r>
              <a:rPr lang="es-CO" sz="1125" b="1" kern="1200" dirty="0">
                <a:solidFill>
                  <a:srgbClr val="3C78D8">
                    <a:lumMod val="25000"/>
                  </a:srgbClr>
                </a:solidFill>
                <a:latin typeface="Arial Narrow" panose="020B0606020202030204" pitchFamily="34" charset="0"/>
                <a:ea typeface="+mn-ea"/>
                <a:cs typeface="+mn-cs"/>
              </a:rPr>
              <a:t>VALORES,  TRANSPARENCIA  Y  CAMBIO  CULTURAL</a:t>
            </a:r>
          </a:p>
        </p:txBody>
      </p:sp>
      <p:sp>
        <p:nvSpPr>
          <p:cNvPr id="120" name="21 CuadroTexto"/>
          <p:cNvSpPr txBox="1"/>
          <p:nvPr/>
        </p:nvSpPr>
        <p:spPr>
          <a:xfrm rot="21126393">
            <a:off x="4084252" y="2317513"/>
            <a:ext cx="2510603" cy="1065284"/>
          </a:xfrm>
          <a:prstGeom prst="rect">
            <a:avLst/>
          </a:prstGeom>
          <a:noFill/>
        </p:spPr>
        <p:txBody>
          <a:bodyPr spcFirstLastPara="1" wrap="none" lIns="91426" tIns="45713" rIns="91426" bIns="45713" numCol="1" rtlCol="0">
            <a:prstTxWarp prst="textArchDown">
              <a:avLst>
                <a:gd name="adj" fmla="val 2662648"/>
              </a:avLst>
            </a:prstTxWarp>
            <a:spAutoFit/>
          </a:bodyPr>
          <a:lstStyle/>
          <a:p>
            <a:pPr defTabSz="685681">
              <a:buClrTx/>
            </a:pPr>
            <a:r>
              <a:rPr lang="es-CO" sz="825" b="1" kern="1200" dirty="0">
                <a:solidFill>
                  <a:srgbClr val="3C78D8">
                    <a:lumMod val="25000"/>
                  </a:srgbClr>
                </a:solidFill>
                <a:latin typeface="Arial Narrow" panose="020B0606020202030204" pitchFamily="34" charset="0"/>
                <a:ea typeface="+mn-ea"/>
                <a:cs typeface="+mn-cs"/>
              </a:rPr>
              <a:t>MÉRITO  E  INTEGRIDAD</a:t>
            </a:r>
          </a:p>
        </p:txBody>
      </p:sp>
      <p:grpSp>
        <p:nvGrpSpPr>
          <p:cNvPr id="121" name="Grupo 9"/>
          <p:cNvGrpSpPr/>
          <p:nvPr/>
        </p:nvGrpSpPr>
        <p:grpSpPr>
          <a:xfrm>
            <a:off x="7256803" y="666025"/>
            <a:ext cx="1887205" cy="1519129"/>
            <a:chOff x="2901820" y="4432041"/>
            <a:chExt cx="3181739" cy="1448323"/>
          </a:xfrm>
        </p:grpSpPr>
        <p:pic>
          <p:nvPicPr>
            <p:cNvPr id="122" name="Imagen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2" t="64610" r="50115" b="11586"/>
            <a:stretch/>
          </p:blipFill>
          <p:spPr>
            <a:xfrm>
              <a:off x="2901820" y="4432041"/>
              <a:ext cx="3181739" cy="1448323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" name="Rectángulo 8"/>
            <p:cNvSpPr/>
            <p:nvPr/>
          </p:nvSpPr>
          <p:spPr>
            <a:xfrm>
              <a:off x="3125787" y="4540523"/>
              <a:ext cx="2833546" cy="12434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681">
                <a:buClrTx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Las entidades y servidores públicos son además sujetos de: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social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fiscal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disciplinario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político</a:t>
              </a:r>
            </a:p>
          </p:txBody>
        </p:sp>
      </p:grpSp>
      <p:pic>
        <p:nvPicPr>
          <p:cNvPr id="124" name="Imagen 123">
            <a:hlinkClick r:id="rId13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17" y="4734316"/>
            <a:ext cx="1537064" cy="2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>
            <a:cxnSpLocks/>
          </p:cNvCxnSpPr>
          <p:nvPr/>
        </p:nvCxnSpPr>
        <p:spPr>
          <a:xfrm>
            <a:off x="-1" y="2871787"/>
            <a:ext cx="2830838" cy="125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19F63131-C3EF-4198-9057-A3552DADD22C}"/>
              </a:ext>
            </a:extLst>
          </p:cNvPr>
          <p:cNvSpPr/>
          <p:nvPr/>
        </p:nvSpPr>
        <p:spPr>
          <a:xfrm>
            <a:off x="552625" y="2303182"/>
            <a:ext cx="1137212" cy="1137212"/>
          </a:xfrm>
          <a:prstGeom prst="rect">
            <a:avLst/>
          </a:prstGeom>
          <a:solidFill>
            <a:srgbClr val="A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1575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Light" panose="020B0604020202020204" charset="0"/>
              </a:rPr>
              <a:t>PLANEAR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F40789E-99B9-4715-8E72-C5ACED015917}"/>
              </a:ext>
            </a:extLst>
          </p:cNvPr>
          <p:cNvSpPr/>
          <p:nvPr/>
        </p:nvSpPr>
        <p:spPr>
          <a:xfrm>
            <a:off x="1" y="-8745"/>
            <a:ext cx="9144000" cy="8120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DIMENSIÓN 2. </a:t>
            </a:r>
            <a:r>
              <a:rPr lang="es-CO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Direccionamiento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estratégico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y de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planeación</a:t>
            </a:r>
            <a:endParaRPr lang="en-US" sz="2400" b="1" kern="1200" dirty="0">
              <a:solidFill>
                <a:srgbClr val="FFFFFF"/>
              </a:solidFill>
              <a:latin typeface="Work Sans Light" panose="020B060402020202020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05" b="81238"/>
          <a:stretch/>
        </p:blipFill>
        <p:spPr>
          <a:xfrm>
            <a:off x="604838" y="1419635"/>
            <a:ext cx="942864" cy="92223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422977" y="24829"/>
            <a:ext cx="9419138" cy="5448632"/>
            <a:chOff x="617330" y="-19356"/>
            <a:chExt cx="12558850" cy="7264842"/>
          </a:xfrm>
        </p:grpSpPr>
        <p:grpSp>
          <p:nvGrpSpPr>
            <p:cNvPr id="35" name="Agrupar 34"/>
            <p:cNvGrpSpPr/>
            <p:nvPr/>
          </p:nvGrpSpPr>
          <p:grpSpPr>
            <a:xfrm>
              <a:off x="617330" y="-19356"/>
              <a:ext cx="12558850" cy="7264842"/>
              <a:chOff x="0" y="-1715"/>
              <a:chExt cx="12558850" cy="7264842"/>
            </a:xfrm>
          </p:grpSpPr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42104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584" y="403412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567" y="298581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723" y="-1715"/>
                <a:ext cx="12192127" cy="6859716"/>
              </a:xfrm>
              <a:prstGeom prst="rect">
                <a:avLst/>
              </a:prstGeom>
            </p:spPr>
          </p:pic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1468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42" name="Imagen 4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524" y="292425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777" y="298581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945" y="242104"/>
                <a:ext cx="12192127" cy="6859715"/>
              </a:xfrm>
              <a:prstGeom prst="rect">
                <a:avLst/>
              </a:prstGeom>
              <a:noFill/>
            </p:spPr>
          </p:pic>
        </p:grpSp>
        <p:grpSp>
          <p:nvGrpSpPr>
            <p:cNvPr id="44" name="Grupo 20"/>
            <p:cNvGrpSpPr/>
            <p:nvPr/>
          </p:nvGrpSpPr>
          <p:grpSpPr>
            <a:xfrm>
              <a:off x="6363387" y="5392204"/>
              <a:ext cx="1414251" cy="1267047"/>
              <a:chOff x="4627644" y="5206730"/>
              <a:chExt cx="1414619" cy="1267378"/>
            </a:xfrm>
          </p:grpSpPr>
          <p:sp>
            <p:nvSpPr>
              <p:cNvPr id="45" name="Rectángulo 44"/>
              <p:cNvSpPr/>
              <p:nvPr/>
            </p:nvSpPr>
            <p:spPr>
              <a:xfrm>
                <a:off x="4762273" y="5206730"/>
                <a:ext cx="1177298" cy="1267378"/>
              </a:xfrm>
              <a:prstGeom prst="rect">
                <a:avLst/>
              </a:prstGeom>
              <a:solidFill>
                <a:srgbClr val="782247">
                  <a:alpha val="41961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76">
                  <a:buClrTx/>
                </a:pPr>
                <a:endParaRPr lang="es-CO" sz="1425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6" name="Grupo 53"/>
              <p:cNvGrpSpPr/>
              <p:nvPr/>
            </p:nvGrpSpPr>
            <p:grpSpPr>
              <a:xfrm>
                <a:off x="4627644" y="5232342"/>
                <a:ext cx="1414619" cy="1166427"/>
                <a:chOff x="4534557" y="5275753"/>
                <a:chExt cx="1414619" cy="1166427"/>
              </a:xfrm>
            </p:grpSpPr>
            <p:sp>
              <p:nvSpPr>
                <p:cNvPr id="47" name="TextBox 17"/>
                <p:cNvSpPr txBox="1"/>
                <p:nvPr/>
              </p:nvSpPr>
              <p:spPr>
                <a:xfrm>
                  <a:off x="4534557" y="5811074"/>
                  <a:ext cx="1414619" cy="631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685476">
                    <a:buClrTx/>
                  </a:pPr>
                  <a:r>
                    <a:rPr lang="es-ES_tradnl" sz="825" b="1" kern="1400" spc="75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 Narrow"/>
                      <a:ea typeface="+mn-ea"/>
                      <a:cs typeface="Arial Narrow"/>
                    </a:rPr>
                    <a:t>POLÍTICAS</a:t>
                  </a:r>
                </a:p>
                <a:p>
                  <a:pPr algn="ctr" defTabSz="685476">
                    <a:buClrTx/>
                  </a:pPr>
                  <a:r>
                    <a:rPr lang="es-ES_tradnl" sz="825" b="1" kern="1400" spc="75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 Narrow"/>
                      <a:ea typeface="+mn-ea"/>
                      <a:cs typeface="Arial Narrow"/>
                    </a:rPr>
                    <a:t>DE GESTIÓN </a:t>
                  </a:r>
                </a:p>
                <a:p>
                  <a:pPr algn="ctr" defTabSz="685476">
                    <a:buClrTx/>
                  </a:pPr>
                  <a:r>
                    <a:rPr lang="es-ES_tradnl" sz="825" b="1" kern="1400" spc="75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 Narrow"/>
                      <a:ea typeface="+mn-ea"/>
                      <a:cs typeface="Arial Narrow"/>
                    </a:rPr>
                    <a:t>Y DESEMPEÑO</a:t>
                  </a:r>
                  <a:endParaRPr lang="en-US" sz="825" b="1" kern="1400" spc="75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/>
                    <a:ea typeface="+mn-ea"/>
                    <a:cs typeface="Arial Narrow"/>
                  </a:endParaRPr>
                </a:p>
              </p:txBody>
            </p:sp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2" t="77280" r="88060" b="14115"/>
                <a:stretch/>
              </p:blipFill>
              <p:spPr>
                <a:xfrm>
                  <a:off x="4935550" y="5275753"/>
                  <a:ext cx="555585" cy="590309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/>
          <p:nvPr/>
        </p:nvCxnSpPr>
        <p:spPr>
          <a:xfrm>
            <a:off x="7434254" y="2857875"/>
            <a:ext cx="1723602" cy="114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17" y="4734316"/>
            <a:ext cx="1537064" cy="2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906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>
            <a:cxnSpLocks/>
          </p:cNvCxnSpPr>
          <p:nvPr/>
        </p:nvCxnSpPr>
        <p:spPr>
          <a:xfrm>
            <a:off x="1" y="2845327"/>
            <a:ext cx="1494788" cy="125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19F63131-C3EF-4198-9057-A3552DADD22C}"/>
              </a:ext>
            </a:extLst>
          </p:cNvPr>
          <p:cNvSpPr/>
          <p:nvPr/>
        </p:nvSpPr>
        <p:spPr>
          <a:xfrm>
            <a:off x="552625" y="2303182"/>
            <a:ext cx="1137212" cy="11372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1425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Light" panose="020B0604020202020204" charset="0"/>
              </a:rPr>
              <a:t>EJECUTAR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F40789E-99B9-4715-8E72-C5ACED015917}"/>
              </a:ext>
            </a:extLst>
          </p:cNvPr>
          <p:cNvSpPr/>
          <p:nvPr/>
        </p:nvSpPr>
        <p:spPr>
          <a:xfrm>
            <a:off x="1" y="-8745"/>
            <a:ext cx="9144000" cy="8120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DIMENSIÓN 3.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Gestión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con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valores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para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resultados</a:t>
            </a:r>
            <a:endParaRPr lang="en-US" sz="2400" b="1" kern="1200" dirty="0">
              <a:solidFill>
                <a:srgbClr val="FFFFFF"/>
              </a:solidFill>
              <a:latin typeface="Work Sans Light" panose="020B0604020202020204" charset="0"/>
            </a:endParaRP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/>
          <p:nvPr/>
        </p:nvCxnSpPr>
        <p:spPr>
          <a:xfrm flipV="1">
            <a:off x="8837791" y="2948716"/>
            <a:ext cx="612433" cy="17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62" b="81723"/>
          <a:stretch/>
        </p:blipFill>
        <p:spPr>
          <a:xfrm>
            <a:off x="552638" y="1133804"/>
            <a:ext cx="945108" cy="940079"/>
          </a:xfrm>
          <a:prstGeom prst="rect">
            <a:avLst/>
          </a:prstGeom>
        </p:spPr>
      </p:pic>
      <p:grpSp>
        <p:nvGrpSpPr>
          <p:cNvPr id="98" name="Grupo 3"/>
          <p:cNvGrpSpPr/>
          <p:nvPr/>
        </p:nvGrpSpPr>
        <p:grpSpPr>
          <a:xfrm>
            <a:off x="1920978" y="1510790"/>
            <a:ext cx="4530979" cy="3596973"/>
            <a:chOff x="290669" y="2144606"/>
            <a:chExt cx="6041305" cy="4797214"/>
          </a:xfrm>
        </p:grpSpPr>
        <p:pic>
          <p:nvPicPr>
            <p:cNvPr id="99" name="Imagen 9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2" t="29384" r="48077" b="36647"/>
            <a:stretch/>
          </p:blipFill>
          <p:spPr>
            <a:xfrm>
              <a:off x="540774" y="2144606"/>
              <a:ext cx="5791200" cy="2330245"/>
            </a:xfrm>
            <a:prstGeom prst="rect">
              <a:avLst/>
            </a:prstGeom>
          </p:spPr>
        </p:pic>
        <p:sp>
          <p:nvSpPr>
            <p:cNvPr id="100" name="TextBox 17"/>
            <p:cNvSpPr txBox="1"/>
            <p:nvPr/>
          </p:nvSpPr>
          <p:spPr>
            <a:xfrm>
              <a:off x="848596" y="3371712"/>
              <a:ext cx="2196897" cy="5849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RELACIÓN</a:t>
              </a:r>
            </a:p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ESTADO – CIUDADANO</a:t>
              </a:r>
            </a:p>
          </p:txBody>
        </p:sp>
        <p:sp>
          <p:nvSpPr>
            <p:cNvPr id="101" name="Rectángulo 100"/>
            <p:cNvSpPr/>
            <p:nvPr/>
          </p:nvSpPr>
          <p:spPr>
            <a:xfrm>
              <a:off x="652240" y="4184791"/>
              <a:ext cx="2663928" cy="2757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Transparencia, acceso a la información pública y lucha contra la corrupción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Servicio al Ciudadano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b="1" kern="1200" dirty="0">
                <a:solidFill>
                  <a:srgbClr val="45B5C0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Racionalización de Trámites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b="1" kern="1200" dirty="0">
                <a:solidFill>
                  <a:srgbClr val="45B5C0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b="1" kern="1200" dirty="0">
                  <a:solidFill>
                    <a:srgbClr val="45B5C0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Participación Ciudadana en la Gestión. </a:t>
              </a:r>
              <a:r>
                <a:rPr lang="es-CO" sz="1200" b="1" u="sng" kern="1200" dirty="0">
                  <a:solidFill>
                    <a:srgbClr val="45B5C0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Ley 1757 de 2015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Gobierno Digital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     TIC para la Sociedad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102" name="Rectángulo 101"/>
            <p:cNvSpPr/>
            <p:nvPr/>
          </p:nvSpPr>
          <p:spPr>
            <a:xfrm>
              <a:off x="483303" y="4258169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" name="Rectángulo 102"/>
            <p:cNvSpPr/>
            <p:nvPr/>
          </p:nvSpPr>
          <p:spPr>
            <a:xfrm>
              <a:off x="484172" y="567973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4" name="Rectángulo 103"/>
            <p:cNvSpPr/>
            <p:nvPr/>
          </p:nvSpPr>
          <p:spPr>
            <a:xfrm>
              <a:off x="484172" y="496143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5" name="Rectángulo 104"/>
            <p:cNvSpPr/>
            <p:nvPr/>
          </p:nvSpPr>
          <p:spPr>
            <a:xfrm>
              <a:off x="808128" y="6237538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6" name="Rectángulo 105"/>
            <p:cNvSpPr/>
            <p:nvPr/>
          </p:nvSpPr>
          <p:spPr>
            <a:xfrm>
              <a:off x="484172" y="5325300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7" name="Rectángulo 106"/>
            <p:cNvSpPr/>
            <p:nvPr/>
          </p:nvSpPr>
          <p:spPr>
            <a:xfrm>
              <a:off x="484172" y="601805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08" name="Imagen 10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3199" r="60514" b="19317"/>
            <a:stretch/>
          </p:blipFill>
          <p:spPr>
            <a:xfrm>
              <a:off x="290669" y="3316123"/>
              <a:ext cx="583649" cy="701964"/>
            </a:xfrm>
            <a:prstGeom prst="rect">
              <a:avLst/>
            </a:prstGeom>
          </p:spPr>
        </p:pic>
      </p:grpSp>
      <p:pic>
        <p:nvPicPr>
          <p:cNvPr id="114" name="Imagen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35" y="744165"/>
            <a:ext cx="7431950" cy="3848386"/>
          </a:xfrm>
          <a:prstGeom prst="rect">
            <a:avLst/>
          </a:prstGeom>
        </p:spPr>
      </p:pic>
      <p:grpSp>
        <p:nvGrpSpPr>
          <p:cNvPr id="115" name="Grupo 2"/>
          <p:cNvGrpSpPr/>
          <p:nvPr/>
        </p:nvGrpSpPr>
        <p:grpSpPr>
          <a:xfrm>
            <a:off x="6421232" y="1399061"/>
            <a:ext cx="2631197" cy="4398797"/>
            <a:chOff x="8663037" y="1904655"/>
            <a:chExt cx="3508262" cy="5866590"/>
          </a:xfrm>
        </p:grpSpPr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8" t="23650" r="7905" b="53273"/>
            <a:stretch/>
          </p:blipFill>
          <p:spPr>
            <a:xfrm>
              <a:off x="8663037" y="1904655"/>
              <a:ext cx="2900517" cy="1582993"/>
            </a:xfrm>
            <a:prstGeom prst="rect">
              <a:avLst/>
            </a:prstGeom>
          </p:spPr>
        </p:pic>
        <p:sp>
          <p:nvSpPr>
            <p:cNvPr id="117" name="TextBox 17"/>
            <p:cNvSpPr txBox="1"/>
            <p:nvPr/>
          </p:nvSpPr>
          <p:spPr>
            <a:xfrm>
              <a:off x="9894629" y="3582226"/>
              <a:ext cx="2196897" cy="5849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DE LA VENTANILLA</a:t>
              </a:r>
            </a:p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HACIA ADENTRO</a:t>
              </a:r>
            </a:p>
          </p:txBody>
        </p:sp>
        <p:sp>
          <p:nvSpPr>
            <p:cNvPr id="118" name="Rectángulo 117"/>
            <p:cNvSpPr/>
            <p:nvPr/>
          </p:nvSpPr>
          <p:spPr>
            <a:xfrm>
              <a:off x="9507372" y="4073544"/>
              <a:ext cx="2663927" cy="3697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Fortalecimiento organizacional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y Simplificación de procesos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Ejecución presupuestal 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y eficiencia del gasto Público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Gobierno Digital</a:t>
              </a:r>
            </a:p>
            <a:p>
              <a:pPr defTabSz="685681">
                <a:lnSpc>
                  <a:spcPts val="1050"/>
                </a:lnSpc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    TIC para el Estado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Seguridad Digital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Defensa Jurídica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Mejora Normativa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Rectángulo 118"/>
            <p:cNvSpPr/>
            <p:nvPr/>
          </p:nvSpPr>
          <p:spPr>
            <a:xfrm>
              <a:off x="9378062" y="4166463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" name="Rectángulo 119"/>
            <p:cNvSpPr/>
            <p:nvPr/>
          </p:nvSpPr>
          <p:spPr>
            <a:xfrm>
              <a:off x="9396465" y="4697039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" name="Rectángulo 120"/>
            <p:cNvSpPr/>
            <p:nvPr/>
          </p:nvSpPr>
          <p:spPr>
            <a:xfrm>
              <a:off x="9396465" y="523078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" name="Rectángulo 121"/>
            <p:cNvSpPr/>
            <p:nvPr/>
          </p:nvSpPr>
          <p:spPr>
            <a:xfrm>
              <a:off x="9394855" y="558333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" name="Rectángulo 122"/>
            <p:cNvSpPr/>
            <p:nvPr/>
          </p:nvSpPr>
          <p:spPr>
            <a:xfrm>
              <a:off x="9404862" y="6116943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" name="Rectángulo 123"/>
            <p:cNvSpPr/>
            <p:nvPr/>
          </p:nvSpPr>
          <p:spPr>
            <a:xfrm>
              <a:off x="9711990" y="5799235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5" name="Rectángulo 124"/>
            <p:cNvSpPr/>
            <p:nvPr/>
          </p:nvSpPr>
          <p:spPr>
            <a:xfrm>
              <a:off x="9401196" y="648565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26" name="Imagen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3199" r="60514" b="19317"/>
            <a:stretch/>
          </p:blipFill>
          <p:spPr>
            <a:xfrm>
              <a:off x="9302688" y="3301930"/>
              <a:ext cx="583649" cy="701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45416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D65E6DD-D247-44D9-BA4D-EFD5AE0D4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025" y="948018"/>
            <a:ext cx="3649617" cy="36496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B67DAF-0F1E-4034-9270-F844DE280D21}"/>
              </a:ext>
            </a:extLst>
          </p:cNvPr>
          <p:cNvSpPr txBox="1"/>
          <p:nvPr/>
        </p:nvSpPr>
        <p:spPr>
          <a:xfrm>
            <a:off x="4251961" y="1414942"/>
            <a:ext cx="4853510" cy="214674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81">
              <a:buClrTx/>
            </a:pPr>
            <a:r>
              <a:rPr lang="es-CO" sz="4500" kern="1200" dirty="0">
                <a:solidFill>
                  <a:prstClr val="white"/>
                </a:solidFill>
                <a:latin typeface="Work Sans" panose="020B0604020202020204" charset="0"/>
                <a:ea typeface="+mn-ea"/>
                <a:cs typeface="+mn-cs"/>
              </a:rPr>
              <a:t>La Participaci</a:t>
            </a:r>
            <a:r>
              <a:rPr lang="es-ES" sz="4500" kern="1200" dirty="0" err="1">
                <a:solidFill>
                  <a:prstClr val="white"/>
                </a:solidFill>
                <a:latin typeface="Work Sans" panose="020B0604020202020204" charset="0"/>
                <a:ea typeface="+mn-ea"/>
                <a:cs typeface="+mn-cs"/>
              </a:rPr>
              <a:t>ón</a:t>
            </a:r>
            <a:r>
              <a:rPr lang="es-ES" sz="4500" kern="1200" dirty="0">
                <a:solidFill>
                  <a:prstClr val="white"/>
                </a:solidFill>
                <a:latin typeface="Work Sans" panose="020B0604020202020204" charset="0"/>
                <a:ea typeface="+mn-ea"/>
                <a:cs typeface="+mn-cs"/>
              </a:rPr>
              <a:t> Ciudadana en la Gestión</a:t>
            </a:r>
            <a:endParaRPr lang="es-CO" sz="4500" kern="1200" dirty="0">
              <a:solidFill>
                <a:prstClr val="white"/>
              </a:solidFill>
              <a:latin typeface="Work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7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3911" y="1063558"/>
            <a:ext cx="5704940" cy="761745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algn="ctr" defTabSz="68568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CO" sz="15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Es el </a:t>
            </a:r>
            <a:r>
              <a:rPr lang="es-CO" sz="15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derecho de ciudadanos o de sus organizaciones </a:t>
            </a:r>
            <a:r>
              <a:rPr lang="es-CO" sz="15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a intervenir en todas las actividades de la gestión pública confiadas a los gobernantes para garantizar la satisfacción de las necesidades de la población.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07015" y="2291401"/>
            <a:ext cx="4304142" cy="2042865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algn="just" defTabSz="685681">
              <a:buClr>
                <a:srgbClr val="FFFFFF"/>
              </a:buClr>
              <a:buSzPct val="25000"/>
            </a:pP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Las entidades deberán diseñar, mantener y mejorar espacios que garanticen la participación ciudadana </a:t>
            </a:r>
            <a:r>
              <a:rPr lang="es-CO" sz="1425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en todo el ciclo de la gestión pública </a:t>
            </a: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(diagnóstico, formulación, implementación, evaluación y seguimiento).</a:t>
            </a:r>
          </a:p>
          <a:p>
            <a:pPr algn="just" defTabSz="685681">
              <a:buClr>
                <a:srgbClr val="FFFFFF"/>
              </a:buClr>
              <a:buSzPct val="25000"/>
            </a:pPr>
            <a:endParaRPr lang="es-CO" sz="1425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  <a:p>
            <a:pPr algn="just" defTabSz="685681">
              <a:buClr>
                <a:srgbClr val="FFFFFF"/>
              </a:buClr>
              <a:buSzPct val="25000"/>
            </a:pP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Desde el </a:t>
            </a:r>
            <a:r>
              <a:rPr lang="es-CO" sz="1425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Direccionamiento Estratégico y Planeación</a:t>
            </a: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, se debe incluir de manera explícita la forma como se facilitará y promoverá la participación ciudadana. </a:t>
            </a:r>
            <a:endParaRPr lang="en-US" sz="1425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</p:txBody>
      </p:sp>
      <p:pic>
        <p:nvPicPr>
          <p:cNvPr id="6" name="Imagen 11" descr="unidad 01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1" y="758407"/>
            <a:ext cx="4361107" cy="4051232"/>
          </a:xfrm>
          <a:prstGeom prst="rect">
            <a:avLst/>
          </a:prstGeom>
        </p:spPr>
      </p:pic>
      <p:sp>
        <p:nvSpPr>
          <p:cNvPr id="8" name="Rectángulo 16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0" y="5"/>
            <a:ext cx="9144000" cy="81621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81">
              <a:buClr>
                <a:srgbClr val="FFFFFF"/>
              </a:buClr>
              <a:buSzPts val="1400"/>
            </a:pPr>
            <a:r>
              <a:rPr lang="es-CO" altLang="es-ES_tradnl" sz="2775" kern="1200" dirty="0">
                <a:solidFill>
                  <a:prstClr val="white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¿Qué es la Participación ciudadana en la gestión pública?</a:t>
            </a:r>
            <a:endParaRPr lang="es-ES_tradnl" altLang="es-ES_tradnl" sz="2775" kern="1200" dirty="0">
              <a:solidFill>
                <a:prstClr val="white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3983637" y="4507004"/>
            <a:ext cx="5160364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685681">
              <a:buClrTx/>
            </a:pPr>
            <a:r>
              <a:rPr lang="es-ES_tradnl" sz="1800" b="1" u="sng" kern="1200" dirty="0">
                <a:solidFill>
                  <a:srgbClr val="000000"/>
                </a:solidFill>
                <a:latin typeface="Arial Black"/>
                <a:ea typeface="MS PGothic" charset="0"/>
                <a:cs typeface="Arial Black"/>
              </a:rPr>
              <a:t>Círculo </a:t>
            </a:r>
            <a:r>
              <a:rPr lang="es-ES_tradnl" sz="1800" b="1" u="sng" kern="1200" dirty="0">
                <a:solidFill>
                  <a:prstClr val="black"/>
                </a:solidFill>
                <a:latin typeface="Arial Black"/>
                <a:ea typeface="MS PGothic" charset="0"/>
                <a:cs typeface="Arial Black"/>
              </a:rPr>
              <a:t>Virtuoso</a:t>
            </a:r>
            <a:r>
              <a:rPr lang="es-ES_tradnl" sz="1800" b="1" u="sng" kern="1200" dirty="0">
                <a:solidFill>
                  <a:srgbClr val="000000"/>
                </a:solidFill>
                <a:latin typeface="Arial Black"/>
                <a:ea typeface="MS PGothic" charset="0"/>
                <a:cs typeface="Arial Black"/>
              </a:rPr>
              <a:t> de la Participación</a:t>
            </a:r>
          </a:p>
        </p:txBody>
      </p:sp>
    </p:spTree>
    <p:extLst>
      <p:ext uri="{BB962C8B-B14F-4D97-AF65-F5344CB8AC3E}">
        <p14:creationId xmlns:p14="http://schemas.microsoft.com/office/powerpoint/2010/main" val="7413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theme/theme1.xml><?xml version="1.0" encoding="utf-8"?>
<a:theme xmlns:a="http://schemas.openxmlformats.org/drawingml/2006/main" name="Presidencia de Colomb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H7EN5MXTHQNV-662-3273</_dlc_DocId>
    <_dlc_DocIdUrl xmlns="ae9388c0-b1e2-40ea-b6a8-c51c7913cbd2">
      <Url>https://www.mincultura.gov.co/prensa/noticias/_layouts/15/DocIdRedir.aspx?ID=H7EN5MXTHQNV-662-3273</Url>
      <Description>H7EN5MXTHQNV-662-3273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A341872286834AB0D54B93028EBD96" ma:contentTypeVersion="2" ma:contentTypeDescription="Crear nuevo documento." ma:contentTypeScope="" ma:versionID="af9882422a04ea6c210bf5d297301c2e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d0f0e5129732e54c1667a323f30384e6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FDF4632-9688-4BCB-A351-6B47CE49ABF2}"/>
</file>

<file path=customXml/itemProps2.xml><?xml version="1.0" encoding="utf-8"?>
<ds:datastoreItem xmlns:ds="http://schemas.openxmlformats.org/officeDocument/2006/customXml" ds:itemID="{7F843A40-A851-4FEC-AF4C-AA230C68B2F5}"/>
</file>

<file path=customXml/itemProps3.xml><?xml version="1.0" encoding="utf-8"?>
<ds:datastoreItem xmlns:ds="http://schemas.openxmlformats.org/officeDocument/2006/customXml" ds:itemID="{FDE5AE79-B8FD-4F6A-8FA6-08C489C4C9F4}"/>
</file>

<file path=customXml/itemProps4.xml><?xml version="1.0" encoding="utf-8"?>
<ds:datastoreItem xmlns:ds="http://schemas.openxmlformats.org/officeDocument/2006/customXml" ds:itemID="{8DA197A3-F3DD-4DDE-A7CC-91DF064C02C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6042</TotalTime>
  <Words>1456</Words>
  <Application>Microsoft Office PowerPoint</Application>
  <PresentationFormat>Presentación en pantalla (16:9)</PresentationFormat>
  <Paragraphs>156</Paragraphs>
  <Slides>24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24</vt:i4>
      </vt:variant>
    </vt:vector>
  </HeadingPairs>
  <TitlesOfParts>
    <vt:vector size="41" baseType="lpstr">
      <vt:lpstr>Calibri</vt:lpstr>
      <vt:lpstr>Wingdings</vt:lpstr>
      <vt:lpstr>MS PGothic</vt:lpstr>
      <vt:lpstr>Work Sans Light</vt:lpstr>
      <vt:lpstr>Arial Narrow</vt:lpstr>
      <vt:lpstr>Work Sans SemiBold</vt:lpstr>
      <vt:lpstr>Arial</vt:lpstr>
      <vt:lpstr>Arial Rounded MT Bold</vt:lpstr>
      <vt:lpstr>Arial Black</vt:lpstr>
      <vt:lpstr>Work Sans</vt:lpstr>
      <vt:lpstr>Calibri Light</vt:lpstr>
      <vt:lpstr>Presidencia de Colomba</vt:lpstr>
      <vt:lpstr>Tema de Office</vt:lpstr>
      <vt:lpstr>1_Presidencia de Colomba</vt:lpstr>
      <vt:lpstr>2_Presidencia de Colomba</vt:lpstr>
      <vt:lpstr>3_Presidencia de Colomba</vt:lpstr>
      <vt:lpstr>4_Presidencia de Colomba</vt:lpstr>
      <vt:lpstr>Presentación de PowerPoint</vt:lpstr>
      <vt:lpstr>Política de Participación ciudadana en la gestión pública</vt:lpstr>
      <vt:lpstr>Presentación de PowerPoint</vt:lpstr>
      <vt:lpstr>Integración de nuestras políticas con MIPG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formular la estrategia de participación ciudadana  en la gestión?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Rosalia Osorio Valderrama</dc:creator>
  <cp:lastModifiedBy>Usuario de Windows</cp:lastModifiedBy>
  <cp:revision>324</cp:revision>
  <dcterms:modified xsi:type="dcterms:W3CDTF">2021-06-29T22:04:31Z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0x010100FDA341872286834AB0D54B93028EBD96</vt:lpwstr>
  </property>
  <property fmtid="{D5CDD505-2E9C-101B-9397-08002B2CF9AE}" pid="3" name="_dlc_DocIdItemGuid">
    <vt:lpwstr>c73c40e6-19a1-4e26-98f4-3b6e2f8f3f6e</vt:lpwstr>
  </property>
</Properties>
</file>