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37"/>
  </p:notesMasterIdLst>
  <p:sldIdLst>
    <p:sldId id="277" r:id="rId6"/>
    <p:sldId id="288" r:id="rId7"/>
    <p:sldId id="312" r:id="rId8"/>
    <p:sldId id="311" r:id="rId9"/>
    <p:sldId id="310" r:id="rId10"/>
    <p:sldId id="313" r:id="rId11"/>
    <p:sldId id="321" r:id="rId12"/>
    <p:sldId id="316" r:id="rId13"/>
    <p:sldId id="317" r:id="rId14"/>
    <p:sldId id="318" r:id="rId15"/>
    <p:sldId id="322" r:id="rId16"/>
    <p:sldId id="319" r:id="rId17"/>
    <p:sldId id="314" r:id="rId18"/>
    <p:sldId id="323" r:id="rId19"/>
    <p:sldId id="324" r:id="rId20"/>
    <p:sldId id="315" r:id="rId21"/>
    <p:sldId id="325" r:id="rId22"/>
    <p:sldId id="326" r:id="rId23"/>
    <p:sldId id="327" r:id="rId24"/>
    <p:sldId id="328" r:id="rId25"/>
    <p:sldId id="329" r:id="rId26"/>
    <p:sldId id="330" r:id="rId27"/>
    <p:sldId id="334" r:id="rId28"/>
    <p:sldId id="335" r:id="rId29"/>
    <p:sldId id="336" r:id="rId30"/>
    <p:sldId id="337" r:id="rId31"/>
    <p:sldId id="333" r:id="rId32"/>
    <p:sldId id="338" r:id="rId33"/>
    <p:sldId id="339" r:id="rId34"/>
    <p:sldId id="332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milia Fonseca Duque" initials="LEFD" lastIdx="2" clrIdx="0">
    <p:extLst>
      <p:ext uri="{19B8F6BF-5375-455C-9EA6-DF929625EA0E}">
        <p15:presenceInfo xmlns:p15="http://schemas.microsoft.com/office/powerpoint/2012/main" userId="S::lfonseca@mincultura.gov.co::467ce64e-5d82-4b19-9137-87bab6c67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E71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83610" autoAdjust="0"/>
  </p:normalViewPr>
  <p:slideViewPr>
    <p:cSldViewPr>
      <p:cViewPr varScale="1">
        <p:scale>
          <a:sx n="61" d="100"/>
          <a:sy n="61" d="100"/>
        </p:scale>
        <p:origin x="19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EB118-2843-43AF-9662-CF174F30CA63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8CF85EC4-E72F-4785-95A3-9935277AC408}">
      <dgm:prSet phldrT="[Texto]"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AGRESIVA/</a:t>
          </a:r>
        </a:p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OFENSIVA</a:t>
          </a:r>
        </a:p>
        <a:p>
          <a:r>
            <a:rPr lang="es-ES" sz="1800" dirty="0"/>
            <a:t>-Rígida</a:t>
          </a:r>
        </a:p>
        <a:p>
          <a:r>
            <a:rPr lang="es-ES" sz="1800" dirty="0"/>
            <a:t>-Culpabiliza</a:t>
          </a:r>
        </a:p>
        <a:p>
          <a:r>
            <a:rPr lang="es-ES" sz="1800" dirty="0"/>
            <a:t>-No reconoce errores</a:t>
          </a:r>
        </a:p>
        <a:p>
          <a:r>
            <a:rPr lang="es-ES" sz="1800" dirty="0"/>
            <a:t>-Deforma/exagera</a:t>
          </a:r>
        </a:p>
        <a:p>
          <a:r>
            <a:rPr lang="es-ES" sz="1800" dirty="0"/>
            <a:t>-Insulta/acusa</a:t>
          </a:r>
        </a:p>
        <a:p>
          <a:r>
            <a:rPr lang="es-ES" sz="1800" dirty="0"/>
            <a:t>-Ridiculiza</a:t>
          </a:r>
        </a:p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-Juzga</a:t>
          </a:r>
        </a:p>
      </dgm:t>
    </dgm:pt>
    <dgm:pt modelId="{5EF78C87-9208-4750-9C29-90C08DF8A324}" type="parTrans" cxnId="{93FD5F6D-8BA8-4FC2-8BB1-42FDF33D0698}">
      <dgm:prSet/>
      <dgm:spPr/>
      <dgm:t>
        <a:bodyPr/>
        <a:lstStyle/>
        <a:p>
          <a:endParaRPr lang="es-CO"/>
        </a:p>
      </dgm:t>
    </dgm:pt>
    <dgm:pt modelId="{AFC5FFDD-316B-4A58-9C76-2934BEB57CF4}" type="sibTrans" cxnId="{93FD5F6D-8BA8-4FC2-8BB1-42FDF33D0698}">
      <dgm:prSet/>
      <dgm:spPr/>
      <dgm:t>
        <a:bodyPr/>
        <a:lstStyle/>
        <a:p>
          <a:endParaRPr lang="es-CO"/>
        </a:p>
      </dgm:t>
    </dgm:pt>
    <dgm:pt modelId="{C1FBB898-8D6A-4679-91BE-C564DD88A266}">
      <dgm:prSet phldrT="[Texto]"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ASERTIVA</a:t>
          </a:r>
        </a:p>
        <a:p>
          <a:r>
            <a:rPr lang="es-ES" sz="1800" dirty="0"/>
            <a:t>-Enfoque de derechos</a:t>
          </a:r>
        </a:p>
        <a:p>
          <a:r>
            <a:rPr lang="es-ES" sz="2000" dirty="0"/>
            <a:t>-En doble vía</a:t>
          </a:r>
        </a:p>
        <a:p>
          <a:r>
            <a:rPr lang="es-ES" sz="2000" dirty="0"/>
            <a:t>-Prioriza beneficios</a:t>
          </a:r>
        </a:p>
        <a:p>
          <a:r>
            <a:rPr lang="es-ES" sz="2000" dirty="0"/>
            <a:t>-Promueve cooperación</a:t>
          </a:r>
        </a:p>
        <a:p>
          <a:r>
            <a:rPr lang="es-ES" sz="2000" dirty="0"/>
            <a:t>-Estimula autonomía (empodera)</a:t>
          </a:r>
        </a:p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-Pregunta</a:t>
          </a:r>
        </a:p>
        <a:p>
          <a:endParaRPr lang="es-ES" sz="1700" dirty="0"/>
        </a:p>
      </dgm:t>
    </dgm:pt>
    <dgm:pt modelId="{7119A3EA-2B0E-41A5-9F36-331F46A9A63D}" type="parTrans" cxnId="{CD3A708A-B0A9-4D8C-BDDB-A7449AE1A6CE}">
      <dgm:prSet/>
      <dgm:spPr/>
      <dgm:t>
        <a:bodyPr/>
        <a:lstStyle/>
        <a:p>
          <a:endParaRPr lang="es-CO"/>
        </a:p>
      </dgm:t>
    </dgm:pt>
    <dgm:pt modelId="{1C0DA8BA-9673-40A4-B0A0-4D6C2A89BAED}" type="sibTrans" cxnId="{CD3A708A-B0A9-4D8C-BDDB-A7449AE1A6CE}">
      <dgm:prSet/>
      <dgm:spPr/>
      <dgm:t>
        <a:bodyPr/>
        <a:lstStyle/>
        <a:p>
          <a:endParaRPr lang="es-CO"/>
        </a:p>
      </dgm:t>
    </dgm:pt>
    <dgm:pt modelId="{3DC4FA41-658A-497A-B1E1-BFF3C8DCB23E}">
      <dgm:prSet phldrT="[Texto]"/>
      <dgm:spPr/>
      <dgm:t>
        <a:bodyPr/>
        <a:lstStyle/>
        <a:p>
          <a:r>
            <a:rPr lang="es-ES" dirty="0"/>
            <a:t>PASIVA / INSEGURA</a:t>
          </a:r>
        </a:p>
        <a:p>
          <a:endParaRPr lang="es-ES" dirty="0"/>
        </a:p>
        <a:p>
          <a:r>
            <a:rPr lang="es-ES" dirty="0"/>
            <a:t>-Reprime emociones</a:t>
          </a:r>
        </a:p>
        <a:p>
          <a:r>
            <a:rPr lang="es-ES" dirty="0"/>
            <a:t>-Culpa personal</a:t>
          </a:r>
        </a:p>
        <a:p>
          <a:r>
            <a:rPr lang="es-ES" dirty="0"/>
            <a:t>-Confunde</a:t>
          </a:r>
        </a:p>
        <a:p>
          <a:r>
            <a:rPr lang="es-ES" dirty="0"/>
            <a:t>-Se </a:t>
          </a:r>
          <a:r>
            <a:rPr lang="es-ES" dirty="0" err="1"/>
            <a:t>auto-responsabiliza</a:t>
          </a:r>
          <a:endParaRPr lang="es-ES" dirty="0"/>
        </a:p>
        <a:p>
          <a:r>
            <a:rPr lang="es-CO" dirty="0"/>
            <a:t>-Conflictúa</a:t>
          </a:r>
        </a:p>
        <a:p>
          <a:r>
            <a: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-Duda/vacilación</a:t>
          </a:r>
        </a:p>
      </dgm:t>
    </dgm:pt>
    <dgm:pt modelId="{8B104D06-5454-4506-B4B5-38C4023EE601}" type="parTrans" cxnId="{68D78B31-2815-4D72-AA6E-E8568D9D4F38}">
      <dgm:prSet/>
      <dgm:spPr/>
      <dgm:t>
        <a:bodyPr/>
        <a:lstStyle/>
        <a:p>
          <a:endParaRPr lang="es-CO"/>
        </a:p>
      </dgm:t>
    </dgm:pt>
    <dgm:pt modelId="{423E0AC9-103E-40EE-8D5B-60A1575928AD}" type="sibTrans" cxnId="{68D78B31-2815-4D72-AA6E-E8568D9D4F38}">
      <dgm:prSet/>
      <dgm:spPr/>
      <dgm:t>
        <a:bodyPr/>
        <a:lstStyle/>
        <a:p>
          <a:endParaRPr lang="es-CO"/>
        </a:p>
      </dgm:t>
    </dgm:pt>
    <dgm:pt modelId="{0F8CC541-2F50-443D-A28A-4936EF8CD326}" type="pres">
      <dgm:prSet presAssocID="{15AEB118-2843-43AF-9662-CF174F30CA63}" presName="Name0" presStyleCnt="0">
        <dgm:presLayoutVars>
          <dgm:dir/>
          <dgm:resizeHandles val="exact"/>
        </dgm:presLayoutVars>
      </dgm:prSet>
      <dgm:spPr/>
    </dgm:pt>
    <dgm:pt modelId="{ADCAC979-4122-4BB5-B43A-D2C7F831855F}" type="pres">
      <dgm:prSet presAssocID="{15AEB118-2843-43AF-9662-CF174F30CA63}" presName="bkgdShp" presStyleLbl="alignAccFollowNode1" presStyleIdx="0" presStyleCnt="1"/>
      <dgm:spPr/>
    </dgm:pt>
    <dgm:pt modelId="{9096469C-AC0D-41E0-9A6E-AF18F8A724D1}" type="pres">
      <dgm:prSet presAssocID="{15AEB118-2843-43AF-9662-CF174F30CA63}" presName="linComp" presStyleCnt="0"/>
      <dgm:spPr/>
    </dgm:pt>
    <dgm:pt modelId="{B2CE8DF1-4D48-4B87-AD8F-E4163C016848}" type="pres">
      <dgm:prSet presAssocID="{8CF85EC4-E72F-4785-95A3-9935277AC408}" presName="compNode" presStyleCnt="0"/>
      <dgm:spPr/>
    </dgm:pt>
    <dgm:pt modelId="{0011E38A-F521-4AB0-8229-30425AC72103}" type="pres">
      <dgm:prSet presAssocID="{8CF85EC4-E72F-4785-95A3-9935277AC408}" presName="node" presStyleLbl="node1" presStyleIdx="0" presStyleCnt="3">
        <dgm:presLayoutVars>
          <dgm:bulletEnabled val="1"/>
        </dgm:presLayoutVars>
      </dgm:prSet>
      <dgm:spPr/>
    </dgm:pt>
    <dgm:pt modelId="{B22C27F8-8B75-4905-8C7D-4C6DCA22441F}" type="pres">
      <dgm:prSet presAssocID="{8CF85EC4-E72F-4785-95A3-9935277AC408}" presName="invisiNode" presStyleLbl="node1" presStyleIdx="0" presStyleCnt="3"/>
      <dgm:spPr/>
    </dgm:pt>
    <dgm:pt modelId="{782993E9-5D02-4C67-810B-61C30A683865}" type="pres">
      <dgm:prSet presAssocID="{8CF85EC4-E72F-4785-95A3-9935277AC40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ra enfadada sin relleno"/>
        </a:ext>
      </dgm:extLst>
    </dgm:pt>
    <dgm:pt modelId="{9A34CAC4-DE93-4340-B72D-7FD277B8B43B}" type="pres">
      <dgm:prSet presAssocID="{AFC5FFDD-316B-4A58-9C76-2934BEB57CF4}" presName="sibTrans" presStyleLbl="sibTrans2D1" presStyleIdx="0" presStyleCnt="0"/>
      <dgm:spPr/>
    </dgm:pt>
    <dgm:pt modelId="{8E473F04-BF38-415D-8F86-02FCFC32DDB8}" type="pres">
      <dgm:prSet presAssocID="{C1FBB898-8D6A-4679-91BE-C564DD88A266}" presName="compNode" presStyleCnt="0"/>
      <dgm:spPr/>
    </dgm:pt>
    <dgm:pt modelId="{27E6E531-E2E9-45A6-96C6-235C097B3E5D}" type="pres">
      <dgm:prSet presAssocID="{C1FBB898-8D6A-4679-91BE-C564DD88A266}" presName="node" presStyleLbl="node1" presStyleIdx="1" presStyleCnt="3">
        <dgm:presLayoutVars>
          <dgm:bulletEnabled val="1"/>
        </dgm:presLayoutVars>
      </dgm:prSet>
      <dgm:spPr/>
    </dgm:pt>
    <dgm:pt modelId="{36D06459-CCA5-4B4B-84E7-83A08740517C}" type="pres">
      <dgm:prSet presAssocID="{C1FBB898-8D6A-4679-91BE-C564DD88A266}" presName="invisiNode" presStyleLbl="node1" presStyleIdx="1" presStyleCnt="3"/>
      <dgm:spPr/>
    </dgm:pt>
    <dgm:pt modelId="{F2AA5DDB-5D42-48FD-BE28-72BBE95F95EB}" type="pres">
      <dgm:prSet presAssocID="{C1FBB898-8D6A-4679-91BE-C564DD88A266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ra sonriente sin relleno"/>
        </a:ext>
      </dgm:extLst>
    </dgm:pt>
    <dgm:pt modelId="{A3CB4659-D094-4DEA-B774-8973855B9825}" type="pres">
      <dgm:prSet presAssocID="{1C0DA8BA-9673-40A4-B0A0-4D6C2A89BAED}" presName="sibTrans" presStyleLbl="sibTrans2D1" presStyleIdx="0" presStyleCnt="0"/>
      <dgm:spPr/>
    </dgm:pt>
    <dgm:pt modelId="{21D68FE0-E0C1-442D-8DDF-6E769DBBE0A0}" type="pres">
      <dgm:prSet presAssocID="{3DC4FA41-658A-497A-B1E1-BFF3C8DCB23E}" presName="compNode" presStyleCnt="0"/>
      <dgm:spPr/>
    </dgm:pt>
    <dgm:pt modelId="{6B6CE393-C434-432D-A541-740A92356BFC}" type="pres">
      <dgm:prSet presAssocID="{3DC4FA41-658A-497A-B1E1-BFF3C8DCB23E}" presName="node" presStyleLbl="node1" presStyleIdx="2" presStyleCnt="3">
        <dgm:presLayoutVars>
          <dgm:bulletEnabled val="1"/>
        </dgm:presLayoutVars>
      </dgm:prSet>
      <dgm:spPr/>
    </dgm:pt>
    <dgm:pt modelId="{B70FCB7B-ADE6-493C-9AA8-D91B68227E78}" type="pres">
      <dgm:prSet presAssocID="{3DC4FA41-658A-497A-B1E1-BFF3C8DCB23E}" presName="invisiNode" presStyleLbl="node1" presStyleIdx="2" presStyleCnt="3"/>
      <dgm:spPr/>
    </dgm:pt>
    <dgm:pt modelId="{DBDFC202-5697-45F5-AF31-760D624D261F}" type="pres">
      <dgm:prSet presAssocID="{3DC4FA41-658A-497A-B1E1-BFF3C8DCB23E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ra preocupada sin relleno"/>
        </a:ext>
      </dgm:extLst>
    </dgm:pt>
  </dgm:ptLst>
  <dgm:cxnLst>
    <dgm:cxn modelId="{5C2EF306-6573-414E-AF07-F4762E6C0B17}" type="presOf" srcId="{1C0DA8BA-9673-40A4-B0A0-4D6C2A89BAED}" destId="{A3CB4659-D094-4DEA-B774-8973855B9825}" srcOrd="0" destOrd="0" presId="urn:microsoft.com/office/officeart/2005/8/layout/pList2"/>
    <dgm:cxn modelId="{61996525-4B1F-473E-B2EA-1E9708EA4E90}" type="presOf" srcId="{8CF85EC4-E72F-4785-95A3-9935277AC408}" destId="{0011E38A-F521-4AB0-8229-30425AC72103}" srcOrd="0" destOrd="0" presId="urn:microsoft.com/office/officeart/2005/8/layout/pList2"/>
    <dgm:cxn modelId="{68D78B31-2815-4D72-AA6E-E8568D9D4F38}" srcId="{15AEB118-2843-43AF-9662-CF174F30CA63}" destId="{3DC4FA41-658A-497A-B1E1-BFF3C8DCB23E}" srcOrd="2" destOrd="0" parTransId="{8B104D06-5454-4506-B4B5-38C4023EE601}" sibTransId="{423E0AC9-103E-40EE-8D5B-60A1575928AD}"/>
    <dgm:cxn modelId="{5493825E-C109-4A31-AC2B-ECB2220ADB50}" type="presOf" srcId="{15AEB118-2843-43AF-9662-CF174F30CA63}" destId="{0F8CC541-2F50-443D-A28A-4936EF8CD326}" srcOrd="0" destOrd="0" presId="urn:microsoft.com/office/officeart/2005/8/layout/pList2"/>
    <dgm:cxn modelId="{C5A55644-B515-44F4-93C3-B7A316B0507B}" type="presOf" srcId="{3DC4FA41-658A-497A-B1E1-BFF3C8DCB23E}" destId="{6B6CE393-C434-432D-A541-740A92356BFC}" srcOrd="0" destOrd="0" presId="urn:microsoft.com/office/officeart/2005/8/layout/pList2"/>
    <dgm:cxn modelId="{93FD5F6D-8BA8-4FC2-8BB1-42FDF33D0698}" srcId="{15AEB118-2843-43AF-9662-CF174F30CA63}" destId="{8CF85EC4-E72F-4785-95A3-9935277AC408}" srcOrd="0" destOrd="0" parTransId="{5EF78C87-9208-4750-9C29-90C08DF8A324}" sibTransId="{AFC5FFDD-316B-4A58-9C76-2934BEB57CF4}"/>
    <dgm:cxn modelId="{CD3A708A-B0A9-4D8C-BDDB-A7449AE1A6CE}" srcId="{15AEB118-2843-43AF-9662-CF174F30CA63}" destId="{C1FBB898-8D6A-4679-91BE-C564DD88A266}" srcOrd="1" destOrd="0" parTransId="{7119A3EA-2B0E-41A5-9F36-331F46A9A63D}" sibTransId="{1C0DA8BA-9673-40A4-B0A0-4D6C2A89BAED}"/>
    <dgm:cxn modelId="{D2CD4B9A-FF6A-4064-9C04-71E5E4FA5525}" type="presOf" srcId="{AFC5FFDD-316B-4A58-9C76-2934BEB57CF4}" destId="{9A34CAC4-DE93-4340-B72D-7FD277B8B43B}" srcOrd="0" destOrd="0" presId="urn:microsoft.com/office/officeart/2005/8/layout/pList2"/>
    <dgm:cxn modelId="{A3F96CB4-F8D4-4CA3-8BA3-9622EDBC7EC8}" type="presOf" srcId="{C1FBB898-8D6A-4679-91BE-C564DD88A266}" destId="{27E6E531-E2E9-45A6-96C6-235C097B3E5D}" srcOrd="0" destOrd="0" presId="urn:microsoft.com/office/officeart/2005/8/layout/pList2"/>
    <dgm:cxn modelId="{DAA5359A-436C-4BA1-B8A0-0F78E073A355}" type="presParOf" srcId="{0F8CC541-2F50-443D-A28A-4936EF8CD326}" destId="{ADCAC979-4122-4BB5-B43A-D2C7F831855F}" srcOrd="0" destOrd="0" presId="urn:microsoft.com/office/officeart/2005/8/layout/pList2"/>
    <dgm:cxn modelId="{AAB1931B-B414-4C4D-9671-75D290358FAB}" type="presParOf" srcId="{0F8CC541-2F50-443D-A28A-4936EF8CD326}" destId="{9096469C-AC0D-41E0-9A6E-AF18F8A724D1}" srcOrd="1" destOrd="0" presId="urn:microsoft.com/office/officeart/2005/8/layout/pList2"/>
    <dgm:cxn modelId="{41BCD52E-8265-4E80-AFFF-99E29B8C825A}" type="presParOf" srcId="{9096469C-AC0D-41E0-9A6E-AF18F8A724D1}" destId="{B2CE8DF1-4D48-4B87-AD8F-E4163C016848}" srcOrd="0" destOrd="0" presId="urn:microsoft.com/office/officeart/2005/8/layout/pList2"/>
    <dgm:cxn modelId="{360A655D-8855-4652-A5F0-E2985FF3E95A}" type="presParOf" srcId="{B2CE8DF1-4D48-4B87-AD8F-E4163C016848}" destId="{0011E38A-F521-4AB0-8229-30425AC72103}" srcOrd="0" destOrd="0" presId="urn:microsoft.com/office/officeart/2005/8/layout/pList2"/>
    <dgm:cxn modelId="{9F41E56A-CDCD-4CDC-973A-B507C74780D9}" type="presParOf" srcId="{B2CE8DF1-4D48-4B87-AD8F-E4163C016848}" destId="{B22C27F8-8B75-4905-8C7D-4C6DCA22441F}" srcOrd="1" destOrd="0" presId="urn:microsoft.com/office/officeart/2005/8/layout/pList2"/>
    <dgm:cxn modelId="{66975842-AA3E-49DF-A196-E62C1769EB9C}" type="presParOf" srcId="{B2CE8DF1-4D48-4B87-AD8F-E4163C016848}" destId="{782993E9-5D02-4C67-810B-61C30A683865}" srcOrd="2" destOrd="0" presId="urn:microsoft.com/office/officeart/2005/8/layout/pList2"/>
    <dgm:cxn modelId="{5F21B0D5-EFC7-4346-B9C8-314BD34C8996}" type="presParOf" srcId="{9096469C-AC0D-41E0-9A6E-AF18F8A724D1}" destId="{9A34CAC4-DE93-4340-B72D-7FD277B8B43B}" srcOrd="1" destOrd="0" presId="urn:microsoft.com/office/officeart/2005/8/layout/pList2"/>
    <dgm:cxn modelId="{17225714-368D-4ABB-86FF-8E3ECA07C567}" type="presParOf" srcId="{9096469C-AC0D-41E0-9A6E-AF18F8A724D1}" destId="{8E473F04-BF38-415D-8F86-02FCFC32DDB8}" srcOrd="2" destOrd="0" presId="urn:microsoft.com/office/officeart/2005/8/layout/pList2"/>
    <dgm:cxn modelId="{B110DF6C-E2D3-47E8-831D-C09D3D04D504}" type="presParOf" srcId="{8E473F04-BF38-415D-8F86-02FCFC32DDB8}" destId="{27E6E531-E2E9-45A6-96C6-235C097B3E5D}" srcOrd="0" destOrd="0" presId="urn:microsoft.com/office/officeart/2005/8/layout/pList2"/>
    <dgm:cxn modelId="{29DE505D-4864-4D9A-9453-E3183550EED6}" type="presParOf" srcId="{8E473F04-BF38-415D-8F86-02FCFC32DDB8}" destId="{36D06459-CCA5-4B4B-84E7-83A08740517C}" srcOrd="1" destOrd="0" presId="urn:microsoft.com/office/officeart/2005/8/layout/pList2"/>
    <dgm:cxn modelId="{D238608B-C8A8-430F-AABF-96744A0F8113}" type="presParOf" srcId="{8E473F04-BF38-415D-8F86-02FCFC32DDB8}" destId="{F2AA5DDB-5D42-48FD-BE28-72BBE95F95EB}" srcOrd="2" destOrd="0" presId="urn:microsoft.com/office/officeart/2005/8/layout/pList2"/>
    <dgm:cxn modelId="{BDA5BD55-79A1-4E65-9189-E9ABBA43F5BD}" type="presParOf" srcId="{9096469C-AC0D-41E0-9A6E-AF18F8A724D1}" destId="{A3CB4659-D094-4DEA-B774-8973855B9825}" srcOrd="3" destOrd="0" presId="urn:microsoft.com/office/officeart/2005/8/layout/pList2"/>
    <dgm:cxn modelId="{4BDFD8B5-6F80-407A-BAB4-A16A40520C70}" type="presParOf" srcId="{9096469C-AC0D-41E0-9A6E-AF18F8A724D1}" destId="{21D68FE0-E0C1-442D-8DDF-6E769DBBE0A0}" srcOrd="4" destOrd="0" presId="urn:microsoft.com/office/officeart/2005/8/layout/pList2"/>
    <dgm:cxn modelId="{7E448758-6599-456F-8897-51AD00BC2CFE}" type="presParOf" srcId="{21D68FE0-E0C1-442D-8DDF-6E769DBBE0A0}" destId="{6B6CE393-C434-432D-A541-740A92356BFC}" srcOrd="0" destOrd="0" presId="urn:microsoft.com/office/officeart/2005/8/layout/pList2"/>
    <dgm:cxn modelId="{F5D45391-3950-472A-A0B9-6C2F5A44ECFB}" type="presParOf" srcId="{21D68FE0-E0C1-442D-8DDF-6E769DBBE0A0}" destId="{B70FCB7B-ADE6-493C-9AA8-D91B68227E78}" srcOrd="1" destOrd="0" presId="urn:microsoft.com/office/officeart/2005/8/layout/pList2"/>
    <dgm:cxn modelId="{0C51EB9A-1B03-4D39-8F7F-B621ACFAE402}" type="presParOf" srcId="{21D68FE0-E0C1-442D-8DDF-6E769DBBE0A0}" destId="{DBDFC202-5697-45F5-AF31-760D624D261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0722C-2C63-427B-81D8-FA8C85C48C64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</dgm:pt>
    <dgm:pt modelId="{770C9903-0A4D-40D2-989B-C74A5903D7AA}">
      <dgm:prSet phldrT="[Texto]" custT="1"/>
      <dgm:spPr/>
      <dgm:t>
        <a:bodyPr/>
        <a:lstStyle/>
        <a:p>
          <a:r>
            <a:rPr lang="es-CO" sz="2800" dirty="0"/>
            <a:t>Enunciado</a:t>
          </a:r>
          <a:r>
            <a:rPr lang="es-CO" sz="2400" dirty="0"/>
            <a:t>r / hablante</a:t>
          </a:r>
        </a:p>
      </dgm:t>
    </dgm:pt>
    <dgm:pt modelId="{CEB7AB23-5683-4C53-A953-42D4978ACDBA}" type="parTrans" cxnId="{6A25A2B7-3E06-4F9F-A00B-93F1155D28BF}">
      <dgm:prSet/>
      <dgm:spPr/>
      <dgm:t>
        <a:bodyPr/>
        <a:lstStyle/>
        <a:p>
          <a:endParaRPr lang="es-CO"/>
        </a:p>
      </dgm:t>
    </dgm:pt>
    <dgm:pt modelId="{5A87902B-6805-4B4A-B9FF-66D270F533B9}" type="sibTrans" cxnId="{6A25A2B7-3E06-4F9F-A00B-93F1155D28BF}">
      <dgm:prSet/>
      <dgm:spPr/>
      <dgm:t>
        <a:bodyPr/>
        <a:lstStyle/>
        <a:p>
          <a:endParaRPr lang="es-CO"/>
        </a:p>
      </dgm:t>
    </dgm:pt>
    <dgm:pt modelId="{21E78D9E-9F78-4072-B44C-680A4F39319D}">
      <dgm:prSet phldrT="[Texto]" custT="1"/>
      <dgm:spPr/>
      <dgm:t>
        <a:bodyPr/>
        <a:lstStyle/>
        <a:p>
          <a:r>
            <a:rPr lang="es-CO" sz="2400" dirty="0"/>
            <a:t>Propósito comunicativo</a:t>
          </a:r>
        </a:p>
      </dgm:t>
    </dgm:pt>
    <dgm:pt modelId="{75665267-CE04-4A45-A49A-F27382E5AB2D}" type="parTrans" cxnId="{9A029699-54D8-4530-8F95-0092787A4E34}">
      <dgm:prSet/>
      <dgm:spPr/>
      <dgm:t>
        <a:bodyPr/>
        <a:lstStyle/>
        <a:p>
          <a:endParaRPr lang="es-CO"/>
        </a:p>
      </dgm:t>
    </dgm:pt>
    <dgm:pt modelId="{46E94298-CDD8-4C00-B6CB-D86FAE7F666F}" type="sibTrans" cxnId="{9A029699-54D8-4530-8F95-0092787A4E34}">
      <dgm:prSet/>
      <dgm:spPr/>
      <dgm:t>
        <a:bodyPr/>
        <a:lstStyle/>
        <a:p>
          <a:endParaRPr lang="es-CO"/>
        </a:p>
      </dgm:t>
    </dgm:pt>
    <dgm:pt modelId="{8A9C6DBA-641F-435E-B298-33A8D680303D}">
      <dgm:prSet phldrT="[Texto]" custT="1"/>
      <dgm:spPr/>
      <dgm:t>
        <a:bodyPr/>
        <a:lstStyle/>
        <a:p>
          <a:r>
            <a:rPr lang="es-CO" sz="2800" dirty="0"/>
            <a:t>Enunciatario / oyente</a:t>
          </a:r>
        </a:p>
      </dgm:t>
    </dgm:pt>
    <dgm:pt modelId="{4B2AD82C-9E1D-4EC0-9492-12BF0ED96C08}" type="parTrans" cxnId="{5613D976-4C68-4EE0-A9B8-C6961F4F65B6}">
      <dgm:prSet/>
      <dgm:spPr/>
      <dgm:t>
        <a:bodyPr/>
        <a:lstStyle/>
        <a:p>
          <a:endParaRPr lang="es-CO"/>
        </a:p>
      </dgm:t>
    </dgm:pt>
    <dgm:pt modelId="{BDE4E2D1-0742-497F-B335-164E2950E2B8}" type="sibTrans" cxnId="{5613D976-4C68-4EE0-A9B8-C6961F4F65B6}">
      <dgm:prSet/>
      <dgm:spPr/>
      <dgm:t>
        <a:bodyPr/>
        <a:lstStyle/>
        <a:p>
          <a:endParaRPr lang="es-CO"/>
        </a:p>
      </dgm:t>
    </dgm:pt>
    <dgm:pt modelId="{31D37B0F-0FCC-4D0E-8047-0416742BBA9F}">
      <dgm:prSet phldrT="[Texto]"/>
      <dgm:spPr/>
      <dgm:t>
        <a:bodyPr/>
        <a:lstStyle/>
        <a:p>
          <a:r>
            <a:rPr lang="es-CO" dirty="0"/>
            <a:t>Contexto</a:t>
          </a:r>
        </a:p>
      </dgm:t>
    </dgm:pt>
    <dgm:pt modelId="{C6B06238-4AD0-4F1F-A563-4D7E04E8E52F}" type="parTrans" cxnId="{377CC538-62CD-4B6A-87F4-6408DF8E024B}">
      <dgm:prSet/>
      <dgm:spPr/>
      <dgm:t>
        <a:bodyPr/>
        <a:lstStyle/>
        <a:p>
          <a:endParaRPr lang="es-CO"/>
        </a:p>
      </dgm:t>
    </dgm:pt>
    <dgm:pt modelId="{E88D99A2-2957-4176-A36F-80E99817B823}" type="sibTrans" cxnId="{377CC538-62CD-4B6A-87F4-6408DF8E024B}">
      <dgm:prSet/>
      <dgm:spPr/>
      <dgm:t>
        <a:bodyPr/>
        <a:lstStyle/>
        <a:p>
          <a:endParaRPr lang="es-CO"/>
        </a:p>
      </dgm:t>
    </dgm:pt>
    <dgm:pt modelId="{C7CCA0FC-F697-4854-8EE4-8F4B1E19C5C7}" type="pres">
      <dgm:prSet presAssocID="{1D20722C-2C63-427B-81D8-FA8C85C48C64}" presName="cycle" presStyleCnt="0">
        <dgm:presLayoutVars>
          <dgm:dir/>
          <dgm:resizeHandles val="exact"/>
        </dgm:presLayoutVars>
      </dgm:prSet>
      <dgm:spPr/>
    </dgm:pt>
    <dgm:pt modelId="{FA9EEF39-F8E0-441B-BC77-64A7EF700F09}" type="pres">
      <dgm:prSet presAssocID="{770C9903-0A4D-40D2-989B-C74A5903D7AA}" presName="dummy" presStyleCnt="0"/>
      <dgm:spPr/>
    </dgm:pt>
    <dgm:pt modelId="{CADBAFB6-DEDE-4B57-8C84-341F0DC5EA8F}" type="pres">
      <dgm:prSet presAssocID="{770C9903-0A4D-40D2-989B-C74A5903D7AA}" presName="node" presStyleLbl="revTx" presStyleIdx="0" presStyleCnt="4">
        <dgm:presLayoutVars>
          <dgm:bulletEnabled val="1"/>
        </dgm:presLayoutVars>
      </dgm:prSet>
      <dgm:spPr/>
    </dgm:pt>
    <dgm:pt modelId="{B784A2FF-E7A4-498E-86FE-8BCD259D49F0}" type="pres">
      <dgm:prSet presAssocID="{5A87902B-6805-4B4A-B9FF-66D270F533B9}" presName="sibTrans" presStyleLbl="node1" presStyleIdx="0" presStyleCnt="4"/>
      <dgm:spPr/>
    </dgm:pt>
    <dgm:pt modelId="{C82EECFC-A9A1-491A-B660-0852FD625152}" type="pres">
      <dgm:prSet presAssocID="{21E78D9E-9F78-4072-B44C-680A4F39319D}" presName="dummy" presStyleCnt="0"/>
      <dgm:spPr/>
    </dgm:pt>
    <dgm:pt modelId="{DE547C0C-C35D-4AEE-8ED3-FF888EA916D3}" type="pres">
      <dgm:prSet presAssocID="{21E78D9E-9F78-4072-B44C-680A4F39319D}" presName="node" presStyleLbl="revTx" presStyleIdx="1" presStyleCnt="4">
        <dgm:presLayoutVars>
          <dgm:bulletEnabled val="1"/>
        </dgm:presLayoutVars>
      </dgm:prSet>
      <dgm:spPr/>
    </dgm:pt>
    <dgm:pt modelId="{17CE9152-528F-40EA-8282-D8237E761F08}" type="pres">
      <dgm:prSet presAssocID="{46E94298-CDD8-4C00-B6CB-D86FAE7F666F}" presName="sibTrans" presStyleLbl="node1" presStyleIdx="1" presStyleCnt="4"/>
      <dgm:spPr/>
    </dgm:pt>
    <dgm:pt modelId="{20CFF9A7-F0E6-478A-94C2-CB054F4311FF}" type="pres">
      <dgm:prSet presAssocID="{8A9C6DBA-641F-435E-B298-33A8D680303D}" presName="dummy" presStyleCnt="0"/>
      <dgm:spPr/>
    </dgm:pt>
    <dgm:pt modelId="{2FB65F4E-84B2-4A62-9504-D37F747B4532}" type="pres">
      <dgm:prSet presAssocID="{8A9C6DBA-641F-435E-B298-33A8D680303D}" presName="node" presStyleLbl="revTx" presStyleIdx="2" presStyleCnt="4">
        <dgm:presLayoutVars>
          <dgm:bulletEnabled val="1"/>
        </dgm:presLayoutVars>
      </dgm:prSet>
      <dgm:spPr/>
    </dgm:pt>
    <dgm:pt modelId="{87237297-F587-45FF-B8D1-617A241D1AAC}" type="pres">
      <dgm:prSet presAssocID="{BDE4E2D1-0742-497F-B335-164E2950E2B8}" presName="sibTrans" presStyleLbl="node1" presStyleIdx="2" presStyleCnt="4"/>
      <dgm:spPr/>
    </dgm:pt>
    <dgm:pt modelId="{31E0E423-3095-44A4-A8C6-9AC6A09F76AF}" type="pres">
      <dgm:prSet presAssocID="{31D37B0F-0FCC-4D0E-8047-0416742BBA9F}" presName="dummy" presStyleCnt="0"/>
      <dgm:spPr/>
    </dgm:pt>
    <dgm:pt modelId="{0BF79DB9-E136-4B64-96F2-319E26D93B4A}" type="pres">
      <dgm:prSet presAssocID="{31D37B0F-0FCC-4D0E-8047-0416742BBA9F}" presName="node" presStyleLbl="revTx" presStyleIdx="3" presStyleCnt="4">
        <dgm:presLayoutVars>
          <dgm:bulletEnabled val="1"/>
        </dgm:presLayoutVars>
      </dgm:prSet>
      <dgm:spPr/>
    </dgm:pt>
    <dgm:pt modelId="{B71C3B14-ACC3-471C-9AE6-1F0B0150E845}" type="pres">
      <dgm:prSet presAssocID="{E88D99A2-2957-4176-A36F-80E99817B823}" presName="sibTrans" presStyleLbl="node1" presStyleIdx="3" presStyleCnt="4"/>
      <dgm:spPr/>
    </dgm:pt>
  </dgm:ptLst>
  <dgm:cxnLst>
    <dgm:cxn modelId="{C214B802-19B5-4D55-9DD6-62371C064843}" type="presOf" srcId="{E88D99A2-2957-4176-A36F-80E99817B823}" destId="{B71C3B14-ACC3-471C-9AE6-1F0B0150E845}" srcOrd="0" destOrd="0" presId="urn:microsoft.com/office/officeart/2005/8/layout/cycle1"/>
    <dgm:cxn modelId="{377CC538-62CD-4B6A-87F4-6408DF8E024B}" srcId="{1D20722C-2C63-427B-81D8-FA8C85C48C64}" destId="{31D37B0F-0FCC-4D0E-8047-0416742BBA9F}" srcOrd="3" destOrd="0" parTransId="{C6B06238-4AD0-4F1F-A563-4D7E04E8E52F}" sibTransId="{E88D99A2-2957-4176-A36F-80E99817B823}"/>
    <dgm:cxn modelId="{33DD165D-DF7B-4354-AF14-E4E5A335EAC0}" type="presOf" srcId="{8A9C6DBA-641F-435E-B298-33A8D680303D}" destId="{2FB65F4E-84B2-4A62-9504-D37F747B4532}" srcOrd="0" destOrd="0" presId="urn:microsoft.com/office/officeart/2005/8/layout/cycle1"/>
    <dgm:cxn modelId="{EDD0C145-A000-4C53-8633-28D06A0AB1DC}" type="presOf" srcId="{21E78D9E-9F78-4072-B44C-680A4F39319D}" destId="{DE547C0C-C35D-4AEE-8ED3-FF888EA916D3}" srcOrd="0" destOrd="0" presId="urn:microsoft.com/office/officeart/2005/8/layout/cycle1"/>
    <dgm:cxn modelId="{5613D976-4C68-4EE0-A9B8-C6961F4F65B6}" srcId="{1D20722C-2C63-427B-81D8-FA8C85C48C64}" destId="{8A9C6DBA-641F-435E-B298-33A8D680303D}" srcOrd="2" destOrd="0" parTransId="{4B2AD82C-9E1D-4EC0-9492-12BF0ED96C08}" sibTransId="{BDE4E2D1-0742-497F-B335-164E2950E2B8}"/>
    <dgm:cxn modelId="{9A029699-54D8-4530-8F95-0092787A4E34}" srcId="{1D20722C-2C63-427B-81D8-FA8C85C48C64}" destId="{21E78D9E-9F78-4072-B44C-680A4F39319D}" srcOrd="1" destOrd="0" parTransId="{75665267-CE04-4A45-A49A-F27382E5AB2D}" sibTransId="{46E94298-CDD8-4C00-B6CB-D86FAE7F666F}"/>
    <dgm:cxn modelId="{430FF499-070B-49E2-B934-1F1D66227527}" type="presOf" srcId="{1D20722C-2C63-427B-81D8-FA8C85C48C64}" destId="{C7CCA0FC-F697-4854-8EE4-8F4B1E19C5C7}" srcOrd="0" destOrd="0" presId="urn:microsoft.com/office/officeart/2005/8/layout/cycle1"/>
    <dgm:cxn modelId="{9A0201A3-5BDE-4006-8162-3DAF896BD520}" type="presOf" srcId="{770C9903-0A4D-40D2-989B-C74A5903D7AA}" destId="{CADBAFB6-DEDE-4B57-8C84-341F0DC5EA8F}" srcOrd="0" destOrd="0" presId="urn:microsoft.com/office/officeart/2005/8/layout/cycle1"/>
    <dgm:cxn modelId="{9C6CADA9-9C25-4086-AB02-A096CEB229C9}" type="presOf" srcId="{BDE4E2D1-0742-497F-B335-164E2950E2B8}" destId="{87237297-F587-45FF-B8D1-617A241D1AAC}" srcOrd="0" destOrd="0" presId="urn:microsoft.com/office/officeart/2005/8/layout/cycle1"/>
    <dgm:cxn modelId="{6A25A2B7-3E06-4F9F-A00B-93F1155D28BF}" srcId="{1D20722C-2C63-427B-81D8-FA8C85C48C64}" destId="{770C9903-0A4D-40D2-989B-C74A5903D7AA}" srcOrd="0" destOrd="0" parTransId="{CEB7AB23-5683-4C53-A953-42D4978ACDBA}" sibTransId="{5A87902B-6805-4B4A-B9FF-66D270F533B9}"/>
    <dgm:cxn modelId="{695969CD-0D17-42B1-A0EA-C8D8E27F3E7B}" type="presOf" srcId="{5A87902B-6805-4B4A-B9FF-66D270F533B9}" destId="{B784A2FF-E7A4-498E-86FE-8BCD259D49F0}" srcOrd="0" destOrd="0" presId="urn:microsoft.com/office/officeart/2005/8/layout/cycle1"/>
    <dgm:cxn modelId="{D9C4FDF5-B009-41B1-AD0D-5096F7330E59}" type="presOf" srcId="{31D37B0F-0FCC-4D0E-8047-0416742BBA9F}" destId="{0BF79DB9-E136-4B64-96F2-319E26D93B4A}" srcOrd="0" destOrd="0" presId="urn:microsoft.com/office/officeart/2005/8/layout/cycle1"/>
    <dgm:cxn modelId="{259777FF-1A4A-41AD-854C-6812C6A75461}" type="presOf" srcId="{46E94298-CDD8-4C00-B6CB-D86FAE7F666F}" destId="{17CE9152-528F-40EA-8282-D8237E761F08}" srcOrd="0" destOrd="0" presId="urn:microsoft.com/office/officeart/2005/8/layout/cycle1"/>
    <dgm:cxn modelId="{3B747779-BC7A-4A3F-BDA4-DC086E68400D}" type="presParOf" srcId="{C7CCA0FC-F697-4854-8EE4-8F4B1E19C5C7}" destId="{FA9EEF39-F8E0-441B-BC77-64A7EF700F09}" srcOrd="0" destOrd="0" presId="urn:microsoft.com/office/officeart/2005/8/layout/cycle1"/>
    <dgm:cxn modelId="{7B0EBB1D-AADC-42E8-AD4D-7F7784A604AF}" type="presParOf" srcId="{C7CCA0FC-F697-4854-8EE4-8F4B1E19C5C7}" destId="{CADBAFB6-DEDE-4B57-8C84-341F0DC5EA8F}" srcOrd="1" destOrd="0" presId="urn:microsoft.com/office/officeart/2005/8/layout/cycle1"/>
    <dgm:cxn modelId="{E7C4E813-1B8F-4810-BBF7-E40FD19F11D4}" type="presParOf" srcId="{C7CCA0FC-F697-4854-8EE4-8F4B1E19C5C7}" destId="{B784A2FF-E7A4-498E-86FE-8BCD259D49F0}" srcOrd="2" destOrd="0" presId="urn:microsoft.com/office/officeart/2005/8/layout/cycle1"/>
    <dgm:cxn modelId="{A276633B-A93F-4BE1-967C-9F6001475EA7}" type="presParOf" srcId="{C7CCA0FC-F697-4854-8EE4-8F4B1E19C5C7}" destId="{C82EECFC-A9A1-491A-B660-0852FD625152}" srcOrd="3" destOrd="0" presId="urn:microsoft.com/office/officeart/2005/8/layout/cycle1"/>
    <dgm:cxn modelId="{28FB30B5-22D8-4BD2-97CE-B1B4D4C1A8F4}" type="presParOf" srcId="{C7CCA0FC-F697-4854-8EE4-8F4B1E19C5C7}" destId="{DE547C0C-C35D-4AEE-8ED3-FF888EA916D3}" srcOrd="4" destOrd="0" presId="urn:microsoft.com/office/officeart/2005/8/layout/cycle1"/>
    <dgm:cxn modelId="{D7C71552-5F68-4FE9-9A0B-5C7BC838B8CC}" type="presParOf" srcId="{C7CCA0FC-F697-4854-8EE4-8F4B1E19C5C7}" destId="{17CE9152-528F-40EA-8282-D8237E761F08}" srcOrd="5" destOrd="0" presId="urn:microsoft.com/office/officeart/2005/8/layout/cycle1"/>
    <dgm:cxn modelId="{61C14BA1-9F96-4BF1-BCEA-233B42F3F9E1}" type="presParOf" srcId="{C7CCA0FC-F697-4854-8EE4-8F4B1E19C5C7}" destId="{20CFF9A7-F0E6-478A-94C2-CB054F4311FF}" srcOrd="6" destOrd="0" presId="urn:microsoft.com/office/officeart/2005/8/layout/cycle1"/>
    <dgm:cxn modelId="{645F301A-720A-4536-BE00-25E1ECD13C87}" type="presParOf" srcId="{C7CCA0FC-F697-4854-8EE4-8F4B1E19C5C7}" destId="{2FB65F4E-84B2-4A62-9504-D37F747B4532}" srcOrd="7" destOrd="0" presId="urn:microsoft.com/office/officeart/2005/8/layout/cycle1"/>
    <dgm:cxn modelId="{9A71BA8C-24F8-4C2A-AC62-3E9C3AE5B60A}" type="presParOf" srcId="{C7CCA0FC-F697-4854-8EE4-8F4B1E19C5C7}" destId="{87237297-F587-45FF-B8D1-617A241D1AAC}" srcOrd="8" destOrd="0" presId="urn:microsoft.com/office/officeart/2005/8/layout/cycle1"/>
    <dgm:cxn modelId="{EF5BE6B6-CACF-4981-A3ED-52D3128E6DD6}" type="presParOf" srcId="{C7CCA0FC-F697-4854-8EE4-8F4B1E19C5C7}" destId="{31E0E423-3095-44A4-A8C6-9AC6A09F76AF}" srcOrd="9" destOrd="0" presId="urn:microsoft.com/office/officeart/2005/8/layout/cycle1"/>
    <dgm:cxn modelId="{AE62E728-8CCE-4A6A-B9A4-700A4B38931B}" type="presParOf" srcId="{C7CCA0FC-F697-4854-8EE4-8F4B1E19C5C7}" destId="{0BF79DB9-E136-4B64-96F2-319E26D93B4A}" srcOrd="10" destOrd="0" presId="urn:microsoft.com/office/officeart/2005/8/layout/cycle1"/>
    <dgm:cxn modelId="{BF58BB1F-7C1E-4B24-A5A3-D3AE8D417CB6}" type="presParOf" srcId="{C7CCA0FC-F697-4854-8EE4-8F4B1E19C5C7}" destId="{B71C3B14-ACC3-471C-9AE6-1F0B0150E84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66BAD6-9A18-41E5-AA4E-B2E7CF0642B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B44B131-7B53-4B49-B618-BECAC2A30BAB}">
      <dgm:prSet phldrT="[Texto]"/>
      <dgm:spPr/>
      <dgm:t>
        <a:bodyPr/>
        <a:lstStyle/>
        <a:p>
          <a:r>
            <a:rPr lang="es-CO" dirty="0"/>
            <a:t>¿Lenguaje inclusivo o economía discursiva?</a:t>
          </a:r>
        </a:p>
      </dgm:t>
    </dgm:pt>
    <dgm:pt modelId="{5D6D65AD-6D4E-4FC3-8BED-364873B8C3C0}" type="parTrans" cxnId="{DF737082-D202-4FEF-9F31-D5971E0BE293}">
      <dgm:prSet/>
      <dgm:spPr/>
      <dgm:t>
        <a:bodyPr/>
        <a:lstStyle/>
        <a:p>
          <a:endParaRPr lang="es-CO"/>
        </a:p>
      </dgm:t>
    </dgm:pt>
    <dgm:pt modelId="{0A068515-4897-473B-A896-5373D1C65705}" type="sibTrans" cxnId="{DF737082-D202-4FEF-9F31-D5971E0BE293}">
      <dgm:prSet/>
      <dgm:spPr/>
      <dgm:t>
        <a:bodyPr/>
        <a:lstStyle/>
        <a:p>
          <a:endParaRPr lang="es-CO"/>
        </a:p>
      </dgm:t>
    </dgm:pt>
    <dgm:pt modelId="{C7250098-E8D2-4E59-B34C-EFABCF788F3B}">
      <dgm:prSet phldrT="[Texto]"/>
      <dgm:spPr/>
      <dgm:t>
        <a:bodyPr/>
        <a:lstStyle/>
        <a:p>
          <a:r>
            <a:rPr lang="es-CO" dirty="0"/>
            <a:t>Comunicación oral asertiva</a:t>
          </a:r>
        </a:p>
      </dgm:t>
    </dgm:pt>
    <dgm:pt modelId="{25FC0F24-DFE7-4A96-9EDC-57EB7B0FDBB3}" type="parTrans" cxnId="{997D407C-D2F5-49E4-95B0-EF18A644569A}">
      <dgm:prSet/>
      <dgm:spPr/>
      <dgm:t>
        <a:bodyPr/>
        <a:lstStyle/>
        <a:p>
          <a:endParaRPr lang="es-CO"/>
        </a:p>
      </dgm:t>
    </dgm:pt>
    <dgm:pt modelId="{8CDA79BB-E9B0-4E17-B178-0B525DA450AD}" type="sibTrans" cxnId="{997D407C-D2F5-49E4-95B0-EF18A644569A}">
      <dgm:prSet/>
      <dgm:spPr/>
      <dgm:t>
        <a:bodyPr/>
        <a:lstStyle/>
        <a:p>
          <a:endParaRPr lang="es-CO"/>
        </a:p>
      </dgm:t>
    </dgm:pt>
    <dgm:pt modelId="{B0882E34-7F1C-4692-BDBE-CB3C5AF82082}" type="pres">
      <dgm:prSet presAssocID="{7466BAD6-9A18-41E5-AA4E-B2E7CF0642BF}" presName="diagram" presStyleCnt="0">
        <dgm:presLayoutVars>
          <dgm:dir/>
          <dgm:resizeHandles val="exact"/>
        </dgm:presLayoutVars>
      </dgm:prSet>
      <dgm:spPr/>
    </dgm:pt>
    <dgm:pt modelId="{28EEF92C-00FE-4CD3-AB47-6D0EC7394BC4}" type="pres">
      <dgm:prSet presAssocID="{AB44B131-7B53-4B49-B618-BECAC2A30BAB}" presName="node" presStyleLbl="node1" presStyleIdx="0" presStyleCnt="2">
        <dgm:presLayoutVars>
          <dgm:bulletEnabled val="1"/>
        </dgm:presLayoutVars>
      </dgm:prSet>
      <dgm:spPr/>
    </dgm:pt>
    <dgm:pt modelId="{AB8FC415-6A8A-4089-A6A6-A787D6F29A9A}" type="pres">
      <dgm:prSet presAssocID="{0A068515-4897-473B-A896-5373D1C65705}" presName="sibTrans" presStyleCnt="0"/>
      <dgm:spPr/>
    </dgm:pt>
    <dgm:pt modelId="{1CD322F8-97C2-420B-9B57-54A9DAF85538}" type="pres">
      <dgm:prSet presAssocID="{C7250098-E8D2-4E59-B34C-EFABCF788F3B}" presName="node" presStyleLbl="node1" presStyleIdx="1" presStyleCnt="2">
        <dgm:presLayoutVars>
          <dgm:bulletEnabled val="1"/>
        </dgm:presLayoutVars>
      </dgm:prSet>
      <dgm:spPr/>
    </dgm:pt>
  </dgm:ptLst>
  <dgm:cxnLst>
    <dgm:cxn modelId="{E4B4FD24-0E4C-4607-9D4E-87307B259092}" type="presOf" srcId="{7466BAD6-9A18-41E5-AA4E-B2E7CF0642BF}" destId="{B0882E34-7F1C-4692-BDBE-CB3C5AF82082}" srcOrd="0" destOrd="0" presId="urn:microsoft.com/office/officeart/2005/8/layout/default"/>
    <dgm:cxn modelId="{1F7CBD72-8360-478A-BD72-E628ADA991A1}" type="presOf" srcId="{C7250098-E8D2-4E59-B34C-EFABCF788F3B}" destId="{1CD322F8-97C2-420B-9B57-54A9DAF85538}" srcOrd="0" destOrd="0" presId="urn:microsoft.com/office/officeart/2005/8/layout/default"/>
    <dgm:cxn modelId="{997D407C-D2F5-49E4-95B0-EF18A644569A}" srcId="{7466BAD6-9A18-41E5-AA4E-B2E7CF0642BF}" destId="{C7250098-E8D2-4E59-B34C-EFABCF788F3B}" srcOrd="1" destOrd="0" parTransId="{25FC0F24-DFE7-4A96-9EDC-57EB7B0FDBB3}" sibTransId="{8CDA79BB-E9B0-4E17-B178-0B525DA450AD}"/>
    <dgm:cxn modelId="{DF737082-D202-4FEF-9F31-D5971E0BE293}" srcId="{7466BAD6-9A18-41E5-AA4E-B2E7CF0642BF}" destId="{AB44B131-7B53-4B49-B618-BECAC2A30BAB}" srcOrd="0" destOrd="0" parTransId="{5D6D65AD-6D4E-4FC3-8BED-364873B8C3C0}" sibTransId="{0A068515-4897-473B-A896-5373D1C65705}"/>
    <dgm:cxn modelId="{986E83B5-50D8-4BF9-92D6-CE9A88B959DB}" type="presOf" srcId="{AB44B131-7B53-4B49-B618-BECAC2A30BAB}" destId="{28EEF92C-00FE-4CD3-AB47-6D0EC7394BC4}" srcOrd="0" destOrd="0" presId="urn:microsoft.com/office/officeart/2005/8/layout/default"/>
    <dgm:cxn modelId="{CAFA87A3-736D-4AF2-A124-EC303336C491}" type="presParOf" srcId="{B0882E34-7F1C-4692-BDBE-CB3C5AF82082}" destId="{28EEF92C-00FE-4CD3-AB47-6D0EC7394BC4}" srcOrd="0" destOrd="0" presId="urn:microsoft.com/office/officeart/2005/8/layout/default"/>
    <dgm:cxn modelId="{347E8252-102E-4A7A-8DDA-9F17476D535B}" type="presParOf" srcId="{B0882E34-7F1C-4692-BDBE-CB3C5AF82082}" destId="{AB8FC415-6A8A-4089-A6A6-A787D6F29A9A}" srcOrd="1" destOrd="0" presId="urn:microsoft.com/office/officeart/2005/8/layout/default"/>
    <dgm:cxn modelId="{12C9D32C-404B-45A1-A888-9FC04810A69A}" type="presParOf" srcId="{B0882E34-7F1C-4692-BDBE-CB3C5AF82082}" destId="{1CD322F8-97C2-420B-9B57-54A9DAF8553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66BAD6-9A18-41E5-AA4E-B2E7CF0642B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B44B131-7B53-4B49-B618-BECAC2A30BAB}">
      <dgm:prSet phldrT="[Texto]"/>
      <dgm:spPr/>
      <dgm:t>
        <a:bodyPr/>
        <a:lstStyle/>
        <a:p>
          <a:r>
            <a:rPr lang="es-CO" dirty="0"/>
            <a:t>Los y las jóvenes</a:t>
          </a:r>
        </a:p>
        <a:p>
          <a:r>
            <a:rPr lang="es-CO" dirty="0"/>
            <a:t>Los servidores y las servidoras</a:t>
          </a:r>
        </a:p>
        <a:p>
          <a:r>
            <a:rPr lang="es-CO" dirty="0"/>
            <a:t>Los niños y las niñas</a:t>
          </a:r>
        </a:p>
        <a:p>
          <a:r>
            <a:rPr lang="es-CO" dirty="0"/>
            <a:t>Los sujetos y las sujetas</a:t>
          </a:r>
        </a:p>
        <a:p>
          <a:r>
            <a:rPr lang="es-CO" dirty="0" err="1"/>
            <a:t>Tod@s</a:t>
          </a:r>
          <a:r>
            <a:rPr lang="es-CO" dirty="0"/>
            <a:t> – </a:t>
          </a:r>
          <a:r>
            <a:rPr lang="es-CO" dirty="0" err="1"/>
            <a:t>Todes</a:t>
          </a:r>
          <a:r>
            <a:rPr lang="es-CO" dirty="0"/>
            <a:t> – </a:t>
          </a:r>
          <a:r>
            <a:rPr lang="es-CO" dirty="0" err="1"/>
            <a:t>TodXs</a:t>
          </a:r>
          <a:endParaRPr lang="es-CO" dirty="0"/>
        </a:p>
        <a:p>
          <a:r>
            <a:rPr lang="es-CO" dirty="0" err="1"/>
            <a:t>L@s</a:t>
          </a:r>
          <a:r>
            <a:rPr lang="es-CO" dirty="0"/>
            <a:t> </a:t>
          </a:r>
          <a:r>
            <a:rPr lang="es-CO" dirty="0" err="1"/>
            <a:t>niñ@s</a:t>
          </a:r>
          <a:r>
            <a:rPr lang="es-CO" dirty="0"/>
            <a:t> – Les </a:t>
          </a:r>
          <a:r>
            <a:rPr lang="es-CO" dirty="0" err="1"/>
            <a:t>chiques</a:t>
          </a:r>
          <a:endParaRPr lang="es-CO" dirty="0"/>
        </a:p>
      </dgm:t>
    </dgm:pt>
    <dgm:pt modelId="{5D6D65AD-6D4E-4FC3-8BED-364873B8C3C0}" type="parTrans" cxnId="{DF737082-D202-4FEF-9F31-D5971E0BE293}">
      <dgm:prSet/>
      <dgm:spPr/>
      <dgm:t>
        <a:bodyPr/>
        <a:lstStyle/>
        <a:p>
          <a:endParaRPr lang="es-CO"/>
        </a:p>
      </dgm:t>
    </dgm:pt>
    <dgm:pt modelId="{0A068515-4897-473B-A896-5373D1C65705}" type="sibTrans" cxnId="{DF737082-D202-4FEF-9F31-D5971E0BE293}">
      <dgm:prSet/>
      <dgm:spPr/>
      <dgm:t>
        <a:bodyPr/>
        <a:lstStyle/>
        <a:p>
          <a:endParaRPr lang="es-CO"/>
        </a:p>
      </dgm:t>
    </dgm:pt>
    <dgm:pt modelId="{B0882E34-7F1C-4692-BDBE-CB3C5AF82082}" type="pres">
      <dgm:prSet presAssocID="{7466BAD6-9A18-41E5-AA4E-B2E7CF0642BF}" presName="diagram" presStyleCnt="0">
        <dgm:presLayoutVars>
          <dgm:dir/>
          <dgm:resizeHandles val="exact"/>
        </dgm:presLayoutVars>
      </dgm:prSet>
      <dgm:spPr/>
    </dgm:pt>
    <dgm:pt modelId="{28EEF92C-00FE-4CD3-AB47-6D0EC7394BC4}" type="pres">
      <dgm:prSet presAssocID="{AB44B131-7B53-4B49-B618-BECAC2A30BAB}" presName="node" presStyleLbl="node1" presStyleIdx="0" presStyleCnt="1">
        <dgm:presLayoutVars>
          <dgm:bulletEnabled val="1"/>
        </dgm:presLayoutVars>
      </dgm:prSet>
      <dgm:spPr/>
    </dgm:pt>
  </dgm:ptLst>
  <dgm:cxnLst>
    <dgm:cxn modelId="{E4B4FD24-0E4C-4607-9D4E-87307B259092}" type="presOf" srcId="{7466BAD6-9A18-41E5-AA4E-B2E7CF0642BF}" destId="{B0882E34-7F1C-4692-BDBE-CB3C5AF82082}" srcOrd="0" destOrd="0" presId="urn:microsoft.com/office/officeart/2005/8/layout/default"/>
    <dgm:cxn modelId="{DF737082-D202-4FEF-9F31-D5971E0BE293}" srcId="{7466BAD6-9A18-41E5-AA4E-B2E7CF0642BF}" destId="{AB44B131-7B53-4B49-B618-BECAC2A30BAB}" srcOrd="0" destOrd="0" parTransId="{5D6D65AD-6D4E-4FC3-8BED-364873B8C3C0}" sibTransId="{0A068515-4897-473B-A896-5373D1C65705}"/>
    <dgm:cxn modelId="{986E83B5-50D8-4BF9-92D6-CE9A88B959DB}" type="presOf" srcId="{AB44B131-7B53-4B49-B618-BECAC2A30BAB}" destId="{28EEF92C-00FE-4CD3-AB47-6D0EC7394BC4}" srcOrd="0" destOrd="0" presId="urn:microsoft.com/office/officeart/2005/8/layout/default"/>
    <dgm:cxn modelId="{CAFA87A3-736D-4AF2-A124-EC303336C491}" type="presParOf" srcId="{B0882E34-7F1C-4692-BDBE-CB3C5AF82082}" destId="{28EEF92C-00FE-4CD3-AB47-6D0EC7394BC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66BAD6-9A18-41E5-AA4E-B2E7CF0642B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7250098-E8D2-4E59-B34C-EFABCF788F3B}">
      <dgm:prSet phldrT="[Texto]"/>
      <dgm:spPr>
        <a:solidFill>
          <a:schemeClr val="accent5"/>
        </a:solidFill>
      </dgm:spPr>
      <dgm:t>
        <a:bodyPr/>
        <a:lstStyle/>
        <a:p>
          <a:r>
            <a:rPr lang="es-CO" dirty="0"/>
            <a:t>¿Saber escuchar o saber hablar? </a:t>
          </a:r>
        </a:p>
        <a:p>
          <a:r>
            <a:rPr lang="es-CO" dirty="0"/>
            <a:t>¿Todos los enunciatarios son iguales?</a:t>
          </a:r>
        </a:p>
        <a:p>
          <a:r>
            <a:rPr lang="es-CO" dirty="0"/>
            <a:t>¿El mensaje recibido es idéntico para todos?</a:t>
          </a:r>
        </a:p>
        <a:p>
          <a:r>
            <a:rPr lang="es-CO" dirty="0"/>
            <a:t>¿El contexto desempeña algún papel?</a:t>
          </a:r>
        </a:p>
        <a:p>
          <a:r>
            <a:rPr lang="es-CO" dirty="0"/>
            <a:t>¿Las audiencias modifican el mensaje?</a:t>
          </a:r>
        </a:p>
        <a:p>
          <a:r>
            <a:rPr lang="es-CO" dirty="0"/>
            <a:t>¿Exponer y facilitar son sinónimos?</a:t>
          </a:r>
        </a:p>
      </dgm:t>
    </dgm:pt>
    <dgm:pt modelId="{25FC0F24-DFE7-4A96-9EDC-57EB7B0FDBB3}" type="parTrans" cxnId="{997D407C-D2F5-49E4-95B0-EF18A644569A}">
      <dgm:prSet/>
      <dgm:spPr/>
      <dgm:t>
        <a:bodyPr/>
        <a:lstStyle/>
        <a:p>
          <a:endParaRPr lang="es-CO"/>
        </a:p>
      </dgm:t>
    </dgm:pt>
    <dgm:pt modelId="{8CDA79BB-E9B0-4E17-B178-0B525DA450AD}" type="sibTrans" cxnId="{997D407C-D2F5-49E4-95B0-EF18A644569A}">
      <dgm:prSet/>
      <dgm:spPr/>
      <dgm:t>
        <a:bodyPr/>
        <a:lstStyle/>
        <a:p>
          <a:endParaRPr lang="es-CO"/>
        </a:p>
      </dgm:t>
    </dgm:pt>
    <dgm:pt modelId="{B0882E34-7F1C-4692-BDBE-CB3C5AF82082}" type="pres">
      <dgm:prSet presAssocID="{7466BAD6-9A18-41E5-AA4E-B2E7CF0642BF}" presName="diagram" presStyleCnt="0">
        <dgm:presLayoutVars>
          <dgm:dir/>
          <dgm:resizeHandles val="exact"/>
        </dgm:presLayoutVars>
      </dgm:prSet>
      <dgm:spPr/>
    </dgm:pt>
    <dgm:pt modelId="{1CD322F8-97C2-420B-9B57-54A9DAF85538}" type="pres">
      <dgm:prSet presAssocID="{C7250098-E8D2-4E59-B34C-EFABCF788F3B}" presName="node" presStyleLbl="node1" presStyleIdx="0" presStyleCnt="1">
        <dgm:presLayoutVars>
          <dgm:bulletEnabled val="1"/>
        </dgm:presLayoutVars>
      </dgm:prSet>
      <dgm:spPr/>
    </dgm:pt>
  </dgm:ptLst>
  <dgm:cxnLst>
    <dgm:cxn modelId="{E4B4FD24-0E4C-4607-9D4E-87307B259092}" type="presOf" srcId="{7466BAD6-9A18-41E5-AA4E-B2E7CF0642BF}" destId="{B0882E34-7F1C-4692-BDBE-CB3C5AF82082}" srcOrd="0" destOrd="0" presId="urn:microsoft.com/office/officeart/2005/8/layout/default"/>
    <dgm:cxn modelId="{1F7CBD72-8360-478A-BD72-E628ADA991A1}" type="presOf" srcId="{C7250098-E8D2-4E59-B34C-EFABCF788F3B}" destId="{1CD322F8-97C2-420B-9B57-54A9DAF85538}" srcOrd="0" destOrd="0" presId="urn:microsoft.com/office/officeart/2005/8/layout/default"/>
    <dgm:cxn modelId="{997D407C-D2F5-49E4-95B0-EF18A644569A}" srcId="{7466BAD6-9A18-41E5-AA4E-B2E7CF0642BF}" destId="{C7250098-E8D2-4E59-B34C-EFABCF788F3B}" srcOrd="0" destOrd="0" parTransId="{25FC0F24-DFE7-4A96-9EDC-57EB7B0FDBB3}" sibTransId="{8CDA79BB-E9B0-4E17-B178-0B525DA450AD}"/>
    <dgm:cxn modelId="{12C9D32C-404B-45A1-A888-9FC04810A69A}" type="presParOf" srcId="{B0882E34-7F1C-4692-BDBE-CB3C5AF82082}" destId="{1CD322F8-97C2-420B-9B57-54A9DAF855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20722C-2C63-427B-81D8-FA8C85C48C64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</dgm:pt>
    <dgm:pt modelId="{770C9903-0A4D-40D2-989B-C74A5903D7AA}">
      <dgm:prSet phldrT="[Texto]" custT="1"/>
      <dgm:spPr/>
      <dgm:t>
        <a:bodyPr/>
        <a:lstStyle/>
        <a:p>
          <a:r>
            <a:rPr lang="es-CO" sz="2800" dirty="0"/>
            <a:t>Enunciado</a:t>
          </a:r>
          <a:r>
            <a:rPr lang="es-CO" sz="2400" dirty="0"/>
            <a:t>r / hablante</a:t>
          </a:r>
        </a:p>
      </dgm:t>
    </dgm:pt>
    <dgm:pt modelId="{CEB7AB23-5683-4C53-A953-42D4978ACDBA}" type="parTrans" cxnId="{6A25A2B7-3E06-4F9F-A00B-93F1155D28BF}">
      <dgm:prSet/>
      <dgm:spPr/>
      <dgm:t>
        <a:bodyPr/>
        <a:lstStyle/>
        <a:p>
          <a:endParaRPr lang="es-CO"/>
        </a:p>
      </dgm:t>
    </dgm:pt>
    <dgm:pt modelId="{5A87902B-6805-4B4A-B9FF-66D270F533B9}" type="sibTrans" cxnId="{6A25A2B7-3E06-4F9F-A00B-93F1155D28BF}">
      <dgm:prSet/>
      <dgm:spPr/>
      <dgm:t>
        <a:bodyPr/>
        <a:lstStyle/>
        <a:p>
          <a:endParaRPr lang="es-CO"/>
        </a:p>
      </dgm:t>
    </dgm:pt>
    <dgm:pt modelId="{21E78D9E-9F78-4072-B44C-680A4F39319D}">
      <dgm:prSet phldrT="[Texto]" custT="1"/>
      <dgm:spPr/>
      <dgm:t>
        <a:bodyPr/>
        <a:lstStyle/>
        <a:p>
          <a:r>
            <a:rPr lang="es-CO" sz="2400" dirty="0"/>
            <a:t>Propósito comunicativo</a:t>
          </a:r>
        </a:p>
      </dgm:t>
    </dgm:pt>
    <dgm:pt modelId="{75665267-CE04-4A45-A49A-F27382E5AB2D}" type="parTrans" cxnId="{9A029699-54D8-4530-8F95-0092787A4E34}">
      <dgm:prSet/>
      <dgm:spPr/>
      <dgm:t>
        <a:bodyPr/>
        <a:lstStyle/>
        <a:p>
          <a:endParaRPr lang="es-CO"/>
        </a:p>
      </dgm:t>
    </dgm:pt>
    <dgm:pt modelId="{46E94298-CDD8-4C00-B6CB-D86FAE7F666F}" type="sibTrans" cxnId="{9A029699-54D8-4530-8F95-0092787A4E34}">
      <dgm:prSet/>
      <dgm:spPr/>
      <dgm:t>
        <a:bodyPr/>
        <a:lstStyle/>
        <a:p>
          <a:endParaRPr lang="es-CO"/>
        </a:p>
      </dgm:t>
    </dgm:pt>
    <dgm:pt modelId="{8A9C6DBA-641F-435E-B298-33A8D680303D}">
      <dgm:prSet phldrT="[Texto]" custT="1"/>
      <dgm:spPr/>
      <dgm:t>
        <a:bodyPr/>
        <a:lstStyle/>
        <a:p>
          <a:r>
            <a:rPr lang="es-CO" sz="2800" dirty="0"/>
            <a:t>Enunciatario / oyente</a:t>
          </a:r>
        </a:p>
      </dgm:t>
    </dgm:pt>
    <dgm:pt modelId="{4B2AD82C-9E1D-4EC0-9492-12BF0ED96C08}" type="parTrans" cxnId="{5613D976-4C68-4EE0-A9B8-C6961F4F65B6}">
      <dgm:prSet/>
      <dgm:spPr/>
      <dgm:t>
        <a:bodyPr/>
        <a:lstStyle/>
        <a:p>
          <a:endParaRPr lang="es-CO"/>
        </a:p>
      </dgm:t>
    </dgm:pt>
    <dgm:pt modelId="{BDE4E2D1-0742-497F-B335-164E2950E2B8}" type="sibTrans" cxnId="{5613D976-4C68-4EE0-A9B8-C6961F4F65B6}">
      <dgm:prSet/>
      <dgm:spPr/>
      <dgm:t>
        <a:bodyPr/>
        <a:lstStyle/>
        <a:p>
          <a:endParaRPr lang="es-CO"/>
        </a:p>
      </dgm:t>
    </dgm:pt>
    <dgm:pt modelId="{31D37B0F-0FCC-4D0E-8047-0416742BBA9F}">
      <dgm:prSet phldrT="[Texto]"/>
      <dgm:spPr/>
      <dgm:t>
        <a:bodyPr/>
        <a:lstStyle/>
        <a:p>
          <a:r>
            <a:rPr lang="es-CO" dirty="0"/>
            <a:t>Contexto</a:t>
          </a:r>
        </a:p>
      </dgm:t>
    </dgm:pt>
    <dgm:pt modelId="{C6B06238-4AD0-4F1F-A563-4D7E04E8E52F}" type="parTrans" cxnId="{377CC538-62CD-4B6A-87F4-6408DF8E024B}">
      <dgm:prSet/>
      <dgm:spPr/>
      <dgm:t>
        <a:bodyPr/>
        <a:lstStyle/>
        <a:p>
          <a:endParaRPr lang="es-CO"/>
        </a:p>
      </dgm:t>
    </dgm:pt>
    <dgm:pt modelId="{E88D99A2-2957-4176-A36F-80E99817B823}" type="sibTrans" cxnId="{377CC538-62CD-4B6A-87F4-6408DF8E024B}">
      <dgm:prSet/>
      <dgm:spPr/>
      <dgm:t>
        <a:bodyPr/>
        <a:lstStyle/>
        <a:p>
          <a:endParaRPr lang="es-CO"/>
        </a:p>
      </dgm:t>
    </dgm:pt>
    <dgm:pt modelId="{C7CCA0FC-F697-4854-8EE4-8F4B1E19C5C7}" type="pres">
      <dgm:prSet presAssocID="{1D20722C-2C63-427B-81D8-FA8C85C48C64}" presName="cycle" presStyleCnt="0">
        <dgm:presLayoutVars>
          <dgm:dir/>
          <dgm:resizeHandles val="exact"/>
        </dgm:presLayoutVars>
      </dgm:prSet>
      <dgm:spPr/>
    </dgm:pt>
    <dgm:pt modelId="{FA9EEF39-F8E0-441B-BC77-64A7EF700F09}" type="pres">
      <dgm:prSet presAssocID="{770C9903-0A4D-40D2-989B-C74A5903D7AA}" presName="dummy" presStyleCnt="0"/>
      <dgm:spPr/>
    </dgm:pt>
    <dgm:pt modelId="{CADBAFB6-DEDE-4B57-8C84-341F0DC5EA8F}" type="pres">
      <dgm:prSet presAssocID="{770C9903-0A4D-40D2-989B-C74A5903D7AA}" presName="node" presStyleLbl="revTx" presStyleIdx="0" presStyleCnt="4">
        <dgm:presLayoutVars>
          <dgm:bulletEnabled val="1"/>
        </dgm:presLayoutVars>
      </dgm:prSet>
      <dgm:spPr/>
    </dgm:pt>
    <dgm:pt modelId="{B784A2FF-E7A4-498E-86FE-8BCD259D49F0}" type="pres">
      <dgm:prSet presAssocID="{5A87902B-6805-4B4A-B9FF-66D270F533B9}" presName="sibTrans" presStyleLbl="node1" presStyleIdx="0" presStyleCnt="4"/>
      <dgm:spPr/>
    </dgm:pt>
    <dgm:pt modelId="{C82EECFC-A9A1-491A-B660-0852FD625152}" type="pres">
      <dgm:prSet presAssocID="{21E78D9E-9F78-4072-B44C-680A4F39319D}" presName="dummy" presStyleCnt="0"/>
      <dgm:spPr/>
    </dgm:pt>
    <dgm:pt modelId="{DE547C0C-C35D-4AEE-8ED3-FF888EA916D3}" type="pres">
      <dgm:prSet presAssocID="{21E78D9E-9F78-4072-B44C-680A4F39319D}" presName="node" presStyleLbl="revTx" presStyleIdx="1" presStyleCnt="4">
        <dgm:presLayoutVars>
          <dgm:bulletEnabled val="1"/>
        </dgm:presLayoutVars>
      </dgm:prSet>
      <dgm:spPr/>
    </dgm:pt>
    <dgm:pt modelId="{17CE9152-528F-40EA-8282-D8237E761F08}" type="pres">
      <dgm:prSet presAssocID="{46E94298-CDD8-4C00-B6CB-D86FAE7F666F}" presName="sibTrans" presStyleLbl="node1" presStyleIdx="1" presStyleCnt="4"/>
      <dgm:spPr/>
    </dgm:pt>
    <dgm:pt modelId="{20CFF9A7-F0E6-478A-94C2-CB054F4311FF}" type="pres">
      <dgm:prSet presAssocID="{8A9C6DBA-641F-435E-B298-33A8D680303D}" presName="dummy" presStyleCnt="0"/>
      <dgm:spPr/>
    </dgm:pt>
    <dgm:pt modelId="{2FB65F4E-84B2-4A62-9504-D37F747B4532}" type="pres">
      <dgm:prSet presAssocID="{8A9C6DBA-641F-435E-B298-33A8D680303D}" presName="node" presStyleLbl="revTx" presStyleIdx="2" presStyleCnt="4">
        <dgm:presLayoutVars>
          <dgm:bulletEnabled val="1"/>
        </dgm:presLayoutVars>
      </dgm:prSet>
      <dgm:spPr/>
    </dgm:pt>
    <dgm:pt modelId="{87237297-F587-45FF-B8D1-617A241D1AAC}" type="pres">
      <dgm:prSet presAssocID="{BDE4E2D1-0742-497F-B335-164E2950E2B8}" presName="sibTrans" presStyleLbl="node1" presStyleIdx="2" presStyleCnt="4"/>
      <dgm:spPr/>
    </dgm:pt>
    <dgm:pt modelId="{31E0E423-3095-44A4-A8C6-9AC6A09F76AF}" type="pres">
      <dgm:prSet presAssocID="{31D37B0F-0FCC-4D0E-8047-0416742BBA9F}" presName="dummy" presStyleCnt="0"/>
      <dgm:spPr/>
    </dgm:pt>
    <dgm:pt modelId="{0BF79DB9-E136-4B64-96F2-319E26D93B4A}" type="pres">
      <dgm:prSet presAssocID="{31D37B0F-0FCC-4D0E-8047-0416742BBA9F}" presName="node" presStyleLbl="revTx" presStyleIdx="3" presStyleCnt="4">
        <dgm:presLayoutVars>
          <dgm:bulletEnabled val="1"/>
        </dgm:presLayoutVars>
      </dgm:prSet>
      <dgm:spPr/>
    </dgm:pt>
    <dgm:pt modelId="{B71C3B14-ACC3-471C-9AE6-1F0B0150E845}" type="pres">
      <dgm:prSet presAssocID="{E88D99A2-2957-4176-A36F-80E99817B823}" presName="sibTrans" presStyleLbl="node1" presStyleIdx="3" presStyleCnt="4"/>
      <dgm:spPr/>
    </dgm:pt>
  </dgm:ptLst>
  <dgm:cxnLst>
    <dgm:cxn modelId="{C214B802-19B5-4D55-9DD6-62371C064843}" type="presOf" srcId="{E88D99A2-2957-4176-A36F-80E99817B823}" destId="{B71C3B14-ACC3-471C-9AE6-1F0B0150E845}" srcOrd="0" destOrd="0" presId="urn:microsoft.com/office/officeart/2005/8/layout/cycle1"/>
    <dgm:cxn modelId="{377CC538-62CD-4B6A-87F4-6408DF8E024B}" srcId="{1D20722C-2C63-427B-81D8-FA8C85C48C64}" destId="{31D37B0F-0FCC-4D0E-8047-0416742BBA9F}" srcOrd="3" destOrd="0" parTransId="{C6B06238-4AD0-4F1F-A563-4D7E04E8E52F}" sibTransId="{E88D99A2-2957-4176-A36F-80E99817B823}"/>
    <dgm:cxn modelId="{33DD165D-DF7B-4354-AF14-E4E5A335EAC0}" type="presOf" srcId="{8A9C6DBA-641F-435E-B298-33A8D680303D}" destId="{2FB65F4E-84B2-4A62-9504-D37F747B4532}" srcOrd="0" destOrd="0" presId="urn:microsoft.com/office/officeart/2005/8/layout/cycle1"/>
    <dgm:cxn modelId="{EDD0C145-A000-4C53-8633-28D06A0AB1DC}" type="presOf" srcId="{21E78D9E-9F78-4072-B44C-680A4F39319D}" destId="{DE547C0C-C35D-4AEE-8ED3-FF888EA916D3}" srcOrd="0" destOrd="0" presId="urn:microsoft.com/office/officeart/2005/8/layout/cycle1"/>
    <dgm:cxn modelId="{5613D976-4C68-4EE0-A9B8-C6961F4F65B6}" srcId="{1D20722C-2C63-427B-81D8-FA8C85C48C64}" destId="{8A9C6DBA-641F-435E-B298-33A8D680303D}" srcOrd="2" destOrd="0" parTransId="{4B2AD82C-9E1D-4EC0-9492-12BF0ED96C08}" sibTransId="{BDE4E2D1-0742-497F-B335-164E2950E2B8}"/>
    <dgm:cxn modelId="{9A029699-54D8-4530-8F95-0092787A4E34}" srcId="{1D20722C-2C63-427B-81D8-FA8C85C48C64}" destId="{21E78D9E-9F78-4072-B44C-680A4F39319D}" srcOrd="1" destOrd="0" parTransId="{75665267-CE04-4A45-A49A-F27382E5AB2D}" sibTransId="{46E94298-CDD8-4C00-B6CB-D86FAE7F666F}"/>
    <dgm:cxn modelId="{430FF499-070B-49E2-B934-1F1D66227527}" type="presOf" srcId="{1D20722C-2C63-427B-81D8-FA8C85C48C64}" destId="{C7CCA0FC-F697-4854-8EE4-8F4B1E19C5C7}" srcOrd="0" destOrd="0" presId="urn:microsoft.com/office/officeart/2005/8/layout/cycle1"/>
    <dgm:cxn modelId="{9A0201A3-5BDE-4006-8162-3DAF896BD520}" type="presOf" srcId="{770C9903-0A4D-40D2-989B-C74A5903D7AA}" destId="{CADBAFB6-DEDE-4B57-8C84-341F0DC5EA8F}" srcOrd="0" destOrd="0" presId="urn:microsoft.com/office/officeart/2005/8/layout/cycle1"/>
    <dgm:cxn modelId="{9C6CADA9-9C25-4086-AB02-A096CEB229C9}" type="presOf" srcId="{BDE4E2D1-0742-497F-B335-164E2950E2B8}" destId="{87237297-F587-45FF-B8D1-617A241D1AAC}" srcOrd="0" destOrd="0" presId="urn:microsoft.com/office/officeart/2005/8/layout/cycle1"/>
    <dgm:cxn modelId="{6A25A2B7-3E06-4F9F-A00B-93F1155D28BF}" srcId="{1D20722C-2C63-427B-81D8-FA8C85C48C64}" destId="{770C9903-0A4D-40D2-989B-C74A5903D7AA}" srcOrd="0" destOrd="0" parTransId="{CEB7AB23-5683-4C53-A953-42D4978ACDBA}" sibTransId="{5A87902B-6805-4B4A-B9FF-66D270F533B9}"/>
    <dgm:cxn modelId="{695969CD-0D17-42B1-A0EA-C8D8E27F3E7B}" type="presOf" srcId="{5A87902B-6805-4B4A-B9FF-66D270F533B9}" destId="{B784A2FF-E7A4-498E-86FE-8BCD259D49F0}" srcOrd="0" destOrd="0" presId="urn:microsoft.com/office/officeart/2005/8/layout/cycle1"/>
    <dgm:cxn modelId="{D9C4FDF5-B009-41B1-AD0D-5096F7330E59}" type="presOf" srcId="{31D37B0F-0FCC-4D0E-8047-0416742BBA9F}" destId="{0BF79DB9-E136-4B64-96F2-319E26D93B4A}" srcOrd="0" destOrd="0" presId="urn:microsoft.com/office/officeart/2005/8/layout/cycle1"/>
    <dgm:cxn modelId="{259777FF-1A4A-41AD-854C-6812C6A75461}" type="presOf" srcId="{46E94298-CDD8-4C00-B6CB-D86FAE7F666F}" destId="{17CE9152-528F-40EA-8282-D8237E761F08}" srcOrd="0" destOrd="0" presId="urn:microsoft.com/office/officeart/2005/8/layout/cycle1"/>
    <dgm:cxn modelId="{3B747779-BC7A-4A3F-BDA4-DC086E68400D}" type="presParOf" srcId="{C7CCA0FC-F697-4854-8EE4-8F4B1E19C5C7}" destId="{FA9EEF39-F8E0-441B-BC77-64A7EF700F09}" srcOrd="0" destOrd="0" presId="urn:microsoft.com/office/officeart/2005/8/layout/cycle1"/>
    <dgm:cxn modelId="{7B0EBB1D-AADC-42E8-AD4D-7F7784A604AF}" type="presParOf" srcId="{C7CCA0FC-F697-4854-8EE4-8F4B1E19C5C7}" destId="{CADBAFB6-DEDE-4B57-8C84-341F0DC5EA8F}" srcOrd="1" destOrd="0" presId="urn:microsoft.com/office/officeart/2005/8/layout/cycle1"/>
    <dgm:cxn modelId="{E7C4E813-1B8F-4810-BBF7-E40FD19F11D4}" type="presParOf" srcId="{C7CCA0FC-F697-4854-8EE4-8F4B1E19C5C7}" destId="{B784A2FF-E7A4-498E-86FE-8BCD259D49F0}" srcOrd="2" destOrd="0" presId="urn:microsoft.com/office/officeart/2005/8/layout/cycle1"/>
    <dgm:cxn modelId="{A276633B-A93F-4BE1-967C-9F6001475EA7}" type="presParOf" srcId="{C7CCA0FC-F697-4854-8EE4-8F4B1E19C5C7}" destId="{C82EECFC-A9A1-491A-B660-0852FD625152}" srcOrd="3" destOrd="0" presId="urn:microsoft.com/office/officeart/2005/8/layout/cycle1"/>
    <dgm:cxn modelId="{28FB30B5-22D8-4BD2-97CE-B1B4D4C1A8F4}" type="presParOf" srcId="{C7CCA0FC-F697-4854-8EE4-8F4B1E19C5C7}" destId="{DE547C0C-C35D-4AEE-8ED3-FF888EA916D3}" srcOrd="4" destOrd="0" presId="urn:microsoft.com/office/officeart/2005/8/layout/cycle1"/>
    <dgm:cxn modelId="{D7C71552-5F68-4FE9-9A0B-5C7BC838B8CC}" type="presParOf" srcId="{C7CCA0FC-F697-4854-8EE4-8F4B1E19C5C7}" destId="{17CE9152-528F-40EA-8282-D8237E761F08}" srcOrd="5" destOrd="0" presId="urn:microsoft.com/office/officeart/2005/8/layout/cycle1"/>
    <dgm:cxn modelId="{61C14BA1-9F96-4BF1-BCEA-233B42F3F9E1}" type="presParOf" srcId="{C7CCA0FC-F697-4854-8EE4-8F4B1E19C5C7}" destId="{20CFF9A7-F0E6-478A-94C2-CB054F4311FF}" srcOrd="6" destOrd="0" presId="urn:microsoft.com/office/officeart/2005/8/layout/cycle1"/>
    <dgm:cxn modelId="{645F301A-720A-4536-BE00-25E1ECD13C87}" type="presParOf" srcId="{C7CCA0FC-F697-4854-8EE4-8F4B1E19C5C7}" destId="{2FB65F4E-84B2-4A62-9504-D37F747B4532}" srcOrd="7" destOrd="0" presId="urn:microsoft.com/office/officeart/2005/8/layout/cycle1"/>
    <dgm:cxn modelId="{9A71BA8C-24F8-4C2A-AC62-3E9C3AE5B60A}" type="presParOf" srcId="{C7CCA0FC-F697-4854-8EE4-8F4B1E19C5C7}" destId="{87237297-F587-45FF-B8D1-617A241D1AAC}" srcOrd="8" destOrd="0" presId="urn:microsoft.com/office/officeart/2005/8/layout/cycle1"/>
    <dgm:cxn modelId="{EF5BE6B6-CACF-4981-A3ED-52D3128E6DD6}" type="presParOf" srcId="{C7CCA0FC-F697-4854-8EE4-8F4B1E19C5C7}" destId="{31E0E423-3095-44A4-A8C6-9AC6A09F76AF}" srcOrd="9" destOrd="0" presId="urn:microsoft.com/office/officeart/2005/8/layout/cycle1"/>
    <dgm:cxn modelId="{AE62E728-8CCE-4A6A-B9A4-700A4B38931B}" type="presParOf" srcId="{C7CCA0FC-F697-4854-8EE4-8F4B1E19C5C7}" destId="{0BF79DB9-E136-4B64-96F2-319E26D93B4A}" srcOrd="10" destOrd="0" presId="urn:microsoft.com/office/officeart/2005/8/layout/cycle1"/>
    <dgm:cxn modelId="{BF58BB1F-7C1E-4B24-A5A3-D3AE8D417CB6}" type="presParOf" srcId="{C7CCA0FC-F697-4854-8EE4-8F4B1E19C5C7}" destId="{B71C3B14-ACC3-471C-9AE6-1F0B0150E84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AC979-4122-4BB5-B43A-D2C7F831855F}">
      <dsp:nvSpPr>
        <dsp:cNvPr id="0" name=""/>
        <dsp:cNvSpPr/>
      </dsp:nvSpPr>
      <dsp:spPr>
        <a:xfrm>
          <a:off x="0" y="0"/>
          <a:ext cx="9067800" cy="26137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993E9-5D02-4C67-810B-61C30A683865}">
      <dsp:nvSpPr>
        <dsp:cNvPr id="0" name=""/>
        <dsp:cNvSpPr/>
      </dsp:nvSpPr>
      <dsp:spPr>
        <a:xfrm>
          <a:off x="272034" y="348503"/>
          <a:ext cx="2663666" cy="1916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1E38A-F521-4AB0-8229-30425AC72103}">
      <dsp:nvSpPr>
        <dsp:cNvPr id="0" name=""/>
        <dsp:cNvSpPr/>
      </dsp:nvSpPr>
      <dsp:spPr>
        <a:xfrm rot="10800000">
          <a:off x="272034" y="2613772"/>
          <a:ext cx="2663666" cy="31946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AGRESIVA/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OFENSIVA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-Rígida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-Culpabiliza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-No reconoce errores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-Deforma/exagera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-Insulta/acusa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-Ridiculiza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-Juzga</a:t>
          </a:r>
        </a:p>
      </dsp:txBody>
      <dsp:txXfrm rot="10800000">
        <a:off x="353951" y="2613772"/>
        <a:ext cx="2499832" cy="3112694"/>
      </dsp:txXfrm>
    </dsp:sp>
    <dsp:sp modelId="{F2AA5DDB-5D42-48FD-BE28-72BBE95F95EB}">
      <dsp:nvSpPr>
        <dsp:cNvPr id="0" name=""/>
        <dsp:cNvSpPr/>
      </dsp:nvSpPr>
      <dsp:spPr>
        <a:xfrm>
          <a:off x="3202066" y="348503"/>
          <a:ext cx="2663666" cy="1916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6E531-E2E9-45A6-96C6-235C097B3E5D}">
      <dsp:nvSpPr>
        <dsp:cNvPr id="0" name=""/>
        <dsp:cNvSpPr/>
      </dsp:nvSpPr>
      <dsp:spPr>
        <a:xfrm rot="10800000">
          <a:off x="3202066" y="2613772"/>
          <a:ext cx="2663666" cy="31946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ASERTIVA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-Enfoque de derechos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-En doble vía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-Prioriza beneficios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-Promueve cooperación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-Estimula autonomía (empodera)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-Pregunta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 rot="10800000">
        <a:off x="3283983" y="2613772"/>
        <a:ext cx="2499832" cy="3112694"/>
      </dsp:txXfrm>
    </dsp:sp>
    <dsp:sp modelId="{DBDFC202-5697-45F5-AF31-760D624D261F}">
      <dsp:nvSpPr>
        <dsp:cNvPr id="0" name=""/>
        <dsp:cNvSpPr/>
      </dsp:nvSpPr>
      <dsp:spPr>
        <a:xfrm>
          <a:off x="6132099" y="348503"/>
          <a:ext cx="2663666" cy="1916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CE393-C434-432D-A541-740A92356BFC}">
      <dsp:nvSpPr>
        <dsp:cNvPr id="0" name=""/>
        <dsp:cNvSpPr/>
      </dsp:nvSpPr>
      <dsp:spPr>
        <a:xfrm rot="10800000">
          <a:off x="6132099" y="2613772"/>
          <a:ext cx="2663666" cy="31946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PASIVA / INSEGURA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-Reprime emociones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-Culpa personal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-Confunde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-Se </a:t>
          </a:r>
          <a:r>
            <a:rPr lang="es-ES" sz="1800" kern="1200" dirty="0" err="1"/>
            <a:t>auto-responsabiliza</a:t>
          </a: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-Conflictúa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-Duda/vacilación</a:t>
          </a:r>
        </a:p>
      </dsp:txBody>
      <dsp:txXfrm rot="10800000">
        <a:off x="6214016" y="2613772"/>
        <a:ext cx="2499832" cy="311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AFB6-DEDE-4B57-8C84-341F0DC5EA8F}">
      <dsp:nvSpPr>
        <dsp:cNvPr id="0" name=""/>
        <dsp:cNvSpPr/>
      </dsp:nvSpPr>
      <dsp:spPr>
        <a:xfrm>
          <a:off x="4979125" y="119659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Enunciado</a:t>
          </a:r>
          <a:r>
            <a:rPr lang="es-CO" sz="2400" kern="1200" dirty="0"/>
            <a:t>r / hablante</a:t>
          </a:r>
        </a:p>
      </dsp:txBody>
      <dsp:txXfrm>
        <a:off x="4979125" y="119659"/>
        <a:ext cx="1885990" cy="1885990"/>
      </dsp:txXfrm>
    </dsp:sp>
    <dsp:sp modelId="{B784A2FF-E7A4-498E-86FE-8BCD259D49F0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548797"/>
            <a:gd name="adj4" fmla="val 20585704"/>
            <a:gd name="adj5" fmla="val 80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7C0C-C35D-4AEE-8ED3-FF888EA916D3}">
      <dsp:nvSpPr>
        <dsp:cNvPr id="0" name=""/>
        <dsp:cNvSpPr/>
      </dsp:nvSpPr>
      <dsp:spPr>
        <a:xfrm>
          <a:off x="4979125" y="3322941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Propósito comunicativo</a:t>
          </a:r>
        </a:p>
      </dsp:txBody>
      <dsp:txXfrm>
        <a:off x="4979125" y="3322941"/>
        <a:ext cx="1885990" cy="1885990"/>
      </dsp:txXfrm>
    </dsp:sp>
    <dsp:sp modelId="{17CE9152-528F-40EA-8282-D8237E761F08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5948797"/>
            <a:gd name="adj4" fmla="val 4385704"/>
            <a:gd name="adj5" fmla="val 8055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65F4E-84B2-4A62-9504-D37F747B4532}">
      <dsp:nvSpPr>
        <dsp:cNvPr id="0" name=""/>
        <dsp:cNvSpPr/>
      </dsp:nvSpPr>
      <dsp:spPr>
        <a:xfrm>
          <a:off x="1775844" y="3322941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Enunciatario / oyente</a:t>
          </a:r>
        </a:p>
      </dsp:txBody>
      <dsp:txXfrm>
        <a:off x="1775844" y="3322941"/>
        <a:ext cx="1885990" cy="1885990"/>
      </dsp:txXfrm>
    </dsp:sp>
    <dsp:sp modelId="{87237297-F587-45FF-B8D1-617A241D1AAC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11348797"/>
            <a:gd name="adj4" fmla="val 9785704"/>
            <a:gd name="adj5" fmla="val 8055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79DB9-E136-4B64-96F2-319E26D93B4A}">
      <dsp:nvSpPr>
        <dsp:cNvPr id="0" name=""/>
        <dsp:cNvSpPr/>
      </dsp:nvSpPr>
      <dsp:spPr>
        <a:xfrm>
          <a:off x="1775844" y="119659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 dirty="0"/>
            <a:t>Contexto</a:t>
          </a:r>
        </a:p>
      </dsp:txBody>
      <dsp:txXfrm>
        <a:off x="1775844" y="119659"/>
        <a:ext cx="1885990" cy="1885990"/>
      </dsp:txXfrm>
    </dsp:sp>
    <dsp:sp modelId="{B71C3B14-ACC3-471C-9AE6-1F0B0150E845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16748797"/>
            <a:gd name="adj4" fmla="val 15185704"/>
            <a:gd name="adj5" fmla="val 8055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F92C-00FE-4CD3-AB47-6D0EC7394BC4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¿Lenguaje inclusivo o economía discursiva?</a:t>
          </a:r>
        </a:p>
      </dsp:txBody>
      <dsp:txXfrm>
        <a:off x="1485304" y="496"/>
        <a:ext cx="3125390" cy="1875234"/>
      </dsp:txXfrm>
    </dsp:sp>
    <dsp:sp modelId="{1CD322F8-97C2-420B-9B57-54A9DAF85538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Comunicación oral asertiva</a:t>
          </a:r>
        </a:p>
      </dsp:txBody>
      <dsp:txXfrm>
        <a:off x="1485304" y="2188269"/>
        <a:ext cx="3125390" cy="1875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F92C-00FE-4CD3-AB47-6D0EC7394BC4}">
      <dsp:nvSpPr>
        <dsp:cNvPr id="0" name=""/>
        <dsp:cNvSpPr/>
      </dsp:nvSpPr>
      <dsp:spPr>
        <a:xfrm>
          <a:off x="0" y="367240"/>
          <a:ext cx="7056784" cy="4234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y las jóvenes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servidores y las servidoras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niños y las niñas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sujetos y las sujetas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 err="1"/>
            <a:t>Tod@s</a:t>
          </a:r>
          <a:r>
            <a:rPr lang="es-CO" sz="3500" kern="1200" dirty="0"/>
            <a:t> – </a:t>
          </a:r>
          <a:r>
            <a:rPr lang="es-CO" sz="3500" kern="1200" dirty="0" err="1"/>
            <a:t>Todes</a:t>
          </a:r>
          <a:r>
            <a:rPr lang="es-CO" sz="3500" kern="1200" dirty="0"/>
            <a:t> – </a:t>
          </a:r>
          <a:r>
            <a:rPr lang="es-CO" sz="3500" kern="1200" dirty="0" err="1"/>
            <a:t>TodXs</a:t>
          </a:r>
          <a:endParaRPr lang="es-CO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 err="1"/>
            <a:t>L@s</a:t>
          </a:r>
          <a:r>
            <a:rPr lang="es-CO" sz="3500" kern="1200" dirty="0"/>
            <a:t> </a:t>
          </a:r>
          <a:r>
            <a:rPr lang="es-CO" sz="3500" kern="1200" dirty="0" err="1"/>
            <a:t>niñ@s</a:t>
          </a:r>
          <a:r>
            <a:rPr lang="es-CO" sz="3500" kern="1200" dirty="0"/>
            <a:t> – Les </a:t>
          </a:r>
          <a:r>
            <a:rPr lang="es-CO" sz="3500" kern="1200" dirty="0" err="1"/>
            <a:t>chiques</a:t>
          </a:r>
          <a:endParaRPr lang="es-CO" sz="3500" kern="1200" dirty="0"/>
        </a:p>
      </dsp:txBody>
      <dsp:txXfrm>
        <a:off x="0" y="367240"/>
        <a:ext cx="7056784" cy="4234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22F8-97C2-420B-9B57-54A9DAF85538}">
      <dsp:nvSpPr>
        <dsp:cNvPr id="0" name=""/>
        <dsp:cNvSpPr/>
      </dsp:nvSpPr>
      <dsp:spPr>
        <a:xfrm>
          <a:off x="0" y="262829"/>
          <a:ext cx="7884876" cy="473092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¿Saber escuchar o saber hablar?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¿Todos los enunciatarios son iguales?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¿El mensaje recibido es idéntico para todos?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¿El contexto desempeña algún papel?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¿Las audiencias modifican el mensaje?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¿Exponer y facilitar son sinónimos?</a:t>
          </a:r>
        </a:p>
      </dsp:txBody>
      <dsp:txXfrm>
        <a:off x="0" y="262829"/>
        <a:ext cx="7884876" cy="4730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AFB6-DEDE-4B57-8C84-341F0DC5EA8F}">
      <dsp:nvSpPr>
        <dsp:cNvPr id="0" name=""/>
        <dsp:cNvSpPr/>
      </dsp:nvSpPr>
      <dsp:spPr>
        <a:xfrm>
          <a:off x="5159087" y="123040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Enunciado</a:t>
          </a:r>
          <a:r>
            <a:rPr lang="es-CO" sz="2400" kern="1200" dirty="0"/>
            <a:t>r / hablante</a:t>
          </a:r>
        </a:p>
      </dsp:txBody>
      <dsp:txXfrm>
        <a:off x="5159087" y="123040"/>
        <a:ext cx="1939096" cy="1939096"/>
      </dsp:txXfrm>
    </dsp:sp>
    <dsp:sp modelId="{B784A2FF-E7A4-498E-86FE-8BCD259D49F0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548383"/>
            <a:gd name="adj4" fmla="val 20586020"/>
            <a:gd name="adj5" fmla="val 80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7C0C-C35D-4AEE-8ED3-FF888EA916D3}">
      <dsp:nvSpPr>
        <dsp:cNvPr id="0" name=""/>
        <dsp:cNvSpPr/>
      </dsp:nvSpPr>
      <dsp:spPr>
        <a:xfrm>
          <a:off x="5159087" y="3415823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Propósito comunicativo</a:t>
          </a:r>
        </a:p>
      </dsp:txBody>
      <dsp:txXfrm>
        <a:off x="5159087" y="3415823"/>
        <a:ext cx="1939096" cy="1939096"/>
      </dsp:txXfrm>
    </dsp:sp>
    <dsp:sp modelId="{17CE9152-528F-40EA-8282-D8237E761F08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5948383"/>
            <a:gd name="adj4" fmla="val 4386020"/>
            <a:gd name="adj5" fmla="val 8056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65F4E-84B2-4A62-9504-D37F747B4532}">
      <dsp:nvSpPr>
        <dsp:cNvPr id="0" name=""/>
        <dsp:cNvSpPr/>
      </dsp:nvSpPr>
      <dsp:spPr>
        <a:xfrm>
          <a:off x="1866305" y="3415823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Enunciatario / oyente</a:t>
          </a:r>
        </a:p>
      </dsp:txBody>
      <dsp:txXfrm>
        <a:off x="1866305" y="3415823"/>
        <a:ext cx="1939096" cy="1939096"/>
      </dsp:txXfrm>
    </dsp:sp>
    <dsp:sp modelId="{87237297-F587-45FF-B8D1-617A241D1AAC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11348383"/>
            <a:gd name="adj4" fmla="val 9786020"/>
            <a:gd name="adj5" fmla="val 8056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79DB9-E136-4B64-96F2-319E26D93B4A}">
      <dsp:nvSpPr>
        <dsp:cNvPr id="0" name=""/>
        <dsp:cNvSpPr/>
      </dsp:nvSpPr>
      <dsp:spPr>
        <a:xfrm>
          <a:off x="1866305" y="123040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900" kern="1200" dirty="0"/>
            <a:t>Contexto</a:t>
          </a:r>
        </a:p>
      </dsp:txBody>
      <dsp:txXfrm>
        <a:off x="1866305" y="123040"/>
        <a:ext cx="1939096" cy="1939096"/>
      </dsp:txXfrm>
    </dsp:sp>
    <dsp:sp modelId="{B71C3B14-ACC3-471C-9AE6-1F0B0150E845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16748383"/>
            <a:gd name="adj4" fmla="val 15186020"/>
            <a:gd name="adj5" fmla="val 8056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96B7-7A5B-47B5-9F5D-CC117C80E0C1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87A4-E411-41CF-8012-DA74E54932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6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 Ser amable y honesto</a:t>
            </a:r>
          </a:p>
          <a:p>
            <a:pPr lvl="0"/>
            <a:r>
              <a:rPr lang="es-CO" dirty="0"/>
              <a:t>Auténtico-centrado</a:t>
            </a:r>
          </a:p>
          <a:p>
            <a:pPr lvl="0"/>
            <a:r>
              <a:rPr lang="es-CO" dirty="0"/>
              <a:t>DEPA: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97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05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7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17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86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El género gramatical se manifiesta en los sustantivos, adjetivos, artículos y algunos pronombres. En los sustantivos y adjetivos existe únicamente el morfema de género masculino y el de género femenino. El género neutro se ha conservado en unas pocas palabras, como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aquello, eso, esto, ello, alguien, algo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 y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lo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. 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079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Es importante no confundir el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género gramatical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 (categoría que se aplica a las palabras), el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género como constructo sociocultural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 y el sexo biológico.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965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Clave de respuesta: </a:t>
            </a:r>
            <a:r>
              <a:rPr lang="es-CO" dirty="0"/>
              <a:t>El personal al servicio del estado expuso sus planteamientos.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115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Clave de respuesta: No es posible determinarlo sin conocer el contexto.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92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11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Clave de respuesta:  </a:t>
            </a:r>
            <a:r>
              <a:rPr lang="es-ES" sz="1200" b="0" dirty="0">
                <a:solidFill>
                  <a:srgbClr val="C00000"/>
                </a:solidFill>
              </a:rPr>
              <a:t>El pasado 21 de mayo rendimos homenaje a las personas afrodescendientes.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56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462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Clave de respuesta: </a:t>
            </a:r>
            <a:r>
              <a:rPr lang="es-ES" sz="1200" b="0" dirty="0">
                <a:solidFill>
                  <a:srgbClr val="C00000"/>
                </a:solidFill>
              </a:rPr>
              <a:t>Permanezca en su casa si tiene síntomas de enfermedad.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00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51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58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1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02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80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 Ser amable y honesto</a:t>
            </a:r>
          </a:p>
          <a:p>
            <a:pPr lvl="0"/>
            <a:r>
              <a:rPr lang="es-CO" dirty="0"/>
              <a:t>Auténtico-centrado</a:t>
            </a:r>
          </a:p>
          <a:p>
            <a:pPr lvl="0"/>
            <a:r>
              <a:rPr lang="es-CO" dirty="0"/>
              <a:t>DEPA: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71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 Ser amable y honesto</a:t>
            </a:r>
          </a:p>
          <a:p>
            <a:pPr lvl="0"/>
            <a:r>
              <a:rPr lang="es-CO" dirty="0"/>
              <a:t>Auténtico-centrado</a:t>
            </a:r>
          </a:p>
          <a:p>
            <a:pPr lvl="0"/>
            <a:r>
              <a:rPr lang="es-CO" dirty="0"/>
              <a:t>DEPA: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15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56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0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54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5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66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9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8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8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68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54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3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4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8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31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amanecer-atardecer-cielo-crepusculo-7196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ropaschool.org/2020/10/celebracion-de-la-hispanidad-2020.htm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aj-pnv.eus/es/noticias/33433/urkullu-defiende-el-dialogo-y-el-acuerdo-con-las-r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sciclopedia.org/wiki/Escrit%C3%B3rio" TargetMode="External"/><Relationship Id="rId11" Type="http://schemas.openxmlformats.org/officeDocument/2006/relationships/hyperlink" Target="https://obiwan2208.wordpress.com/2019/10/08/mi-setup-escritorio/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1.jpg"/><Relationship Id="rId4" Type="http://schemas.openxmlformats.org/officeDocument/2006/relationships/image" Target="../media/image1.png"/><Relationship Id="rId9" Type="http://schemas.openxmlformats.org/officeDocument/2006/relationships/image" Target="../media/image20.svg"/><Relationship Id="rId1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png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youtu.be/ZgmSfdE2y-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youtu.be/cIuGso0EHis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X7KBtQJLK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dii.org/" TargetMode="External"/><Relationship Id="rId4" Type="http://schemas.openxmlformats.org/officeDocument/2006/relationships/hyperlink" Target="https://amayac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youtu.be/-GYCQVojl5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tralapropagandamediatica.blogspot.com/2018/03/marichuy-mujer-indigena-deja-huella-en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mvin.org/es/2019/09/06/las-jovenes-damas-de-la-caridad-conocen-a-sus-amigos-por-correspondencia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lmfilicos.com/mama-te-quiere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rgapa.blogspot.com/2015/01/reunion-de-surgapa-del-22-de-enero-de.html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99592" y="1916832"/>
            <a:ext cx="7344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 DE COMUNICACIÓN ASERTIVA</a:t>
            </a:r>
          </a:p>
          <a:p>
            <a:pPr algn="ctr"/>
            <a:endParaRPr lang="es-CO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Laura Fonseca y Maritza Serrano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Gestoras del conocimiento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Ministerio de Cultura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5" name="0 Imagen" descr="Logo Mincultura PNG.png">
            <a:extLst>
              <a:ext uri="{FF2B5EF4-FFF2-40B4-BE49-F238E27FC236}">
                <a16:creationId xmlns:a16="http://schemas.microsoft.com/office/drawing/2014/main" id="{683B0522-33FA-463F-BE61-6CF372060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id="{2C9CA8BE-6BF6-40BB-8EC0-2B78BDCA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15319"/>
              </p:ext>
            </p:extLst>
          </p:nvPr>
        </p:nvGraphicFramePr>
        <p:xfrm>
          <a:off x="4427984" y="260649"/>
          <a:ext cx="4470780" cy="5040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47078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1262115">
                <a:tc>
                  <a:txBody>
                    <a:bodyPr/>
                    <a:lstStyle/>
                    <a:p>
                      <a:r>
                        <a:rPr lang="es-CO" sz="3600" dirty="0"/>
                        <a:t>4. Saber dar y recibir cumplidos</a:t>
                      </a:r>
                    </a:p>
                  </a:txBody>
                  <a:tcPr marL="136567" marR="136567" marT="68283" marB="68283"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3778445">
                <a:tc>
                  <a:txBody>
                    <a:bodyPr/>
                    <a:lstStyle/>
                    <a:p>
                      <a:r>
                        <a:rPr lang="es-CO" sz="2800" dirty="0"/>
                        <a:t>Ofrecer reconocimiento</a:t>
                      </a:r>
                    </a:p>
                    <a:p>
                      <a:r>
                        <a:rPr lang="es-CO" sz="2800" dirty="0"/>
                        <a:t>Elogiar el buen trabajo de todos, no solo los logros más visibles o los de los líderes</a:t>
                      </a:r>
                    </a:p>
                    <a:p>
                      <a:r>
                        <a:rPr lang="es-CO" sz="2800" dirty="0"/>
                        <a:t>Agradecer el reconocimiento, el elogio</a:t>
                      </a:r>
                    </a:p>
                    <a:p>
                      <a:r>
                        <a:rPr lang="es-CO" sz="2800" dirty="0"/>
                        <a:t>Mantener la “visión de horizonte”</a:t>
                      </a:r>
                    </a:p>
                  </a:txBody>
                  <a:tcPr marL="136567" marR="136567" marT="68283" marB="68283"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35604F2-1250-4513-A10F-36A0B6C62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5979" y="1124744"/>
            <a:ext cx="3712694" cy="49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E528344E-8230-48A1-A8D2-AF3632E2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70717"/>
              </p:ext>
            </p:extLst>
          </p:nvPr>
        </p:nvGraphicFramePr>
        <p:xfrm>
          <a:off x="323528" y="548680"/>
          <a:ext cx="4680520" cy="4225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CO" sz="2800" dirty="0"/>
                        <a:t>5. Dar y recibir </a:t>
                      </a:r>
                      <a:r>
                        <a:rPr lang="es-CO" sz="2800" i="1" dirty="0" err="1"/>
                        <a:t>feed</a:t>
                      </a:r>
                      <a:r>
                        <a:rPr lang="es-CO" sz="2800" i="1" dirty="0"/>
                        <a:t>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s-CO" sz="2800" dirty="0"/>
                        <a:t>Identificar las oportunidades de mejora</a:t>
                      </a:r>
                    </a:p>
                    <a:p>
                      <a:r>
                        <a:rPr lang="es-CO" sz="2800" dirty="0"/>
                        <a:t>Alentar el cambio hacia adelante</a:t>
                      </a:r>
                    </a:p>
                    <a:p>
                      <a:r>
                        <a:rPr lang="es-CO" sz="2800" dirty="0"/>
                        <a:t>Visualizar los efectos positivos de la mejora en próximas situaciones</a:t>
                      </a:r>
                    </a:p>
                    <a:p>
                      <a:r>
                        <a:rPr lang="es-CO" sz="2800" dirty="0"/>
                        <a:t>Fortalece el liderazgo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13E88A2-B0F6-4D87-9ADC-BEE1A71B3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4088" y="2309608"/>
            <a:ext cx="3604558" cy="40050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C5AE79-ED99-4182-9FF7-F90B49F700D9}"/>
              </a:ext>
            </a:extLst>
          </p:cNvPr>
          <p:cNvSpPr txBox="1"/>
          <p:nvPr/>
        </p:nvSpPr>
        <p:spPr>
          <a:xfrm>
            <a:off x="5364088" y="634937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www.europaschool.org/2020/10/celebracion-de-la-hispanidad-2020.html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c-nd/3.0/"/>
              </a:rPr>
              <a:t>CC BY-NC-ND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83524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E528344E-8230-48A1-A8D2-AF3632E2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96263"/>
              </p:ext>
            </p:extLst>
          </p:nvPr>
        </p:nvGraphicFramePr>
        <p:xfrm>
          <a:off x="179512" y="1906774"/>
          <a:ext cx="4680520" cy="42252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CO" sz="2800" dirty="0"/>
                        <a:t>6. Poder dar una opinión</a:t>
                      </a:r>
                      <a:endParaRPr lang="es-CO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s-CO" sz="2800" dirty="0"/>
                        <a:t>Opina con firmeza</a:t>
                      </a:r>
                    </a:p>
                    <a:p>
                      <a:r>
                        <a:rPr lang="es-CO" sz="2800" dirty="0"/>
                        <a:t>Busca </a:t>
                      </a:r>
                      <a:r>
                        <a:rPr lang="es-CO" sz="2800" i="1" dirty="0"/>
                        <a:t>comprender</a:t>
                      </a:r>
                      <a:r>
                        <a:rPr lang="es-CO" sz="2800" dirty="0"/>
                        <a:t> más que </a:t>
                      </a:r>
                      <a:r>
                        <a:rPr lang="es-CO" sz="2800" i="1" dirty="0"/>
                        <a:t>convencer</a:t>
                      </a:r>
                    </a:p>
                    <a:p>
                      <a:r>
                        <a:rPr lang="es-CO" sz="2800" i="0" dirty="0"/>
                        <a:t>Solicita y acoge las opiniones del otro</a:t>
                      </a:r>
                    </a:p>
                    <a:p>
                      <a:r>
                        <a:rPr lang="es-CO" sz="2800" i="0" dirty="0"/>
                        <a:t>Pregunta ¿qué más puedo hacer por ti/por ustedes?</a:t>
                      </a:r>
                    </a:p>
                    <a:p>
                      <a:endParaRPr lang="es-CO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EBA516-D953-4B5C-9B59-C29F8117C5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2401"/>
          <a:stretch/>
        </p:blipFill>
        <p:spPr>
          <a:xfrm>
            <a:off x="4315255" y="0"/>
            <a:ext cx="4828745" cy="31006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7B8FD9D-E8FA-4E57-A303-0F58D272C60C}"/>
              </a:ext>
            </a:extLst>
          </p:cNvPr>
          <p:cNvSpPr txBox="1"/>
          <p:nvPr/>
        </p:nvSpPr>
        <p:spPr>
          <a:xfrm>
            <a:off x="6228184" y="3100676"/>
            <a:ext cx="313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www.eaj-pnv.eus/es/noticias/33433/urkullu-defiende-el-dialogo-y-el-acuerdo-con-las-r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d/3.0/"/>
              </a:rPr>
              <a:t>CC BY-ND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59464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análisis: ¿asertivo o no asertivo?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418191" y="9413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0" dirty="0">
                <a:solidFill>
                  <a:schemeClr val="accent5"/>
                </a:solidFill>
                <a:effectLst/>
              </a:rPr>
              <a:t>1</a:t>
            </a:r>
          </a:p>
          <a:p>
            <a:pPr algn="just"/>
            <a:r>
              <a:rPr lang="es-ES" sz="2400" b="0" dirty="0">
                <a:solidFill>
                  <a:schemeClr val="accent5"/>
                </a:solidFill>
                <a:effectLst/>
              </a:rPr>
              <a:t>Recibí el reporte del mes anterior, y de nuevo no encontré discriminadas las cifras por perfil poblacional. Eres un incompetente, siempre cometiendo los mismos errores.</a:t>
            </a:r>
            <a:endParaRPr lang="es-CO" sz="2400" dirty="0">
              <a:solidFill>
                <a:schemeClr val="accent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B27AB-36D5-4D93-B9C3-6B0D5BB31CC2}"/>
              </a:ext>
            </a:extLst>
          </p:cNvPr>
          <p:cNvSpPr txBox="1"/>
          <p:nvPr/>
        </p:nvSpPr>
        <p:spPr>
          <a:xfrm>
            <a:off x="443887" y="273606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algn="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Su solicitud de la base de datos de gestores está fuera de lugar. Es un abuso de su parte. Yo no tengo porqué hacer su trabajo. Adquiera compromiso con la entidad y resuelva usted misma sus consultas.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4E7AF6-D824-4C7E-816A-E88B0D3E27E7}"/>
              </a:ext>
            </a:extLst>
          </p:cNvPr>
          <p:cNvSpPr txBox="1"/>
          <p:nvPr/>
        </p:nvSpPr>
        <p:spPr>
          <a:xfrm>
            <a:off x="452090" y="457632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</a:rPr>
              <a:t>3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Son las 8:23 y la reunión comenzó a las 8. Es una falta de respeto conmigo y con sus colegas. Me hizo empezar mal el día. Sus excusas son irrelevantes. Las reuniones empiezan en punto.</a:t>
            </a:r>
          </a:p>
          <a:p>
            <a:pPr algn="ctr"/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1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análisis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418191" y="941360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dirty="0">
                <a:solidFill>
                  <a:schemeClr val="accent5"/>
                </a:solidFill>
                <a:effectLst/>
              </a:rPr>
              <a:t>1</a:t>
            </a:r>
          </a:p>
          <a:p>
            <a:pPr algn="ctr"/>
            <a:r>
              <a:rPr lang="es-ES" sz="2000" b="0" dirty="0">
                <a:solidFill>
                  <a:schemeClr val="accent5"/>
                </a:solidFill>
                <a:effectLst/>
              </a:rPr>
              <a:t>Recibí el reporte del mes anterior, y de nuevo no encontré discriminadas las cifras por perfil poblacional. Eres un incompetente, siempre cometiendo los mismos errores.</a:t>
            </a:r>
            <a:endParaRPr lang="es-CO" sz="2000" dirty="0">
              <a:solidFill>
                <a:schemeClr val="accent5"/>
              </a:solidFill>
            </a:endParaRPr>
          </a:p>
          <a:p>
            <a:pPr algn="ctr"/>
            <a:r>
              <a:rPr lang="es-ES" sz="2400" b="0" dirty="0">
                <a:solidFill>
                  <a:schemeClr val="accent5"/>
                </a:solidFill>
                <a:effectLst/>
              </a:rPr>
              <a:t>NO ASERTIVO. JUZGA (A LA PERSONA), GENERALIZA E INSULTA</a:t>
            </a:r>
            <a:endParaRPr lang="es-CO" sz="2400" dirty="0">
              <a:solidFill>
                <a:schemeClr val="accent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B27AB-36D5-4D93-B9C3-6B0D5BB31CC2}"/>
              </a:ext>
            </a:extLst>
          </p:cNvPr>
          <p:cNvSpPr txBox="1"/>
          <p:nvPr/>
        </p:nvSpPr>
        <p:spPr>
          <a:xfrm>
            <a:off x="443887" y="273606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algn="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Su solicitud de la base de datos de gestores está fuera de lugar. Es un abuso de su parte. Yo no tengo porqué hacer su trabajo. Adquiera compromiso con la entidad y resuelva usted misma sus consultas.</a:t>
            </a:r>
          </a:p>
          <a:p>
            <a:pPr algn="ct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NO ASERTIVO. NO SE RECONOCE PARTE DEL EQUIPO. JUZGA. ETIQUETA. INSULTA.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4E7AF6-D824-4C7E-816A-E88B0D3E27E7}"/>
              </a:ext>
            </a:extLst>
          </p:cNvPr>
          <p:cNvSpPr txBox="1"/>
          <p:nvPr/>
        </p:nvSpPr>
        <p:spPr>
          <a:xfrm>
            <a:off x="452090" y="469901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</a:rPr>
              <a:t>3</a:t>
            </a:r>
          </a:p>
          <a:p>
            <a:pPr algn="ctr"/>
            <a:r>
              <a:rPr lang="es-ES" sz="2000" dirty="0">
                <a:solidFill>
                  <a:srgbClr val="7030A0"/>
                </a:solidFill>
              </a:rPr>
              <a:t>Son las 8:23 y la reunión comenzó a las 8. Es una falta de respeto conmigo y con sus colegas. Me hizo empezar mal el día. Sus excusas son irrelevantes. Las reuniones empiezan en punto.</a:t>
            </a:r>
          </a:p>
          <a:p>
            <a:pPr algn="ctr"/>
            <a:r>
              <a:rPr lang="es-ES" sz="2000" dirty="0">
                <a:solidFill>
                  <a:srgbClr val="7030A0"/>
                </a:solidFill>
              </a:rPr>
              <a:t>NO ASERTIVO. SE VICTIMIZA Y CULPA. NO HAY EMPATÍA. </a:t>
            </a:r>
          </a:p>
          <a:p>
            <a:pPr algn="ctr"/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Recomposiciones asertivas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418191" y="76470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0" dirty="0">
                <a:solidFill>
                  <a:schemeClr val="accent5"/>
                </a:solidFill>
                <a:effectLst/>
              </a:rPr>
              <a:t>Fulano o sultana, me gustaría conversar contigo. Recibí el reporte del mes anterior, veo que la exposición de cifras por semana está completa y abarca todas las dependencias. Sin embargo, recuerda que las cifras se deben discriminar por perfil poblacional. Cuéntame, ¿tienes alguna dificultad con ese desglose? ¿Cómo podemos resolverlo?</a:t>
            </a:r>
            <a:endParaRPr lang="es-CO" sz="2400" dirty="0">
              <a:solidFill>
                <a:schemeClr val="accent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B27AB-36D5-4D93-B9C3-6B0D5BB31CC2}"/>
              </a:ext>
            </a:extLst>
          </p:cNvPr>
          <p:cNvSpPr txBox="1"/>
          <p:nvPr/>
        </p:nvSpPr>
        <p:spPr>
          <a:xfrm>
            <a:off x="418191" y="306896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Estimada…, en relación con la base de datos que me solicitas, te comento que puedes pedirla directamente al área responsable, a quien pongo en copia, para que te conozcan y se facilite el flujo de información de aquí en adelante. Si tienes alguna dificultad posterior, por favor me cuentas. </a:t>
            </a:r>
            <a:endParaRPr lang="es-CO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4E7AF6-D824-4C7E-816A-E88B0D3E27E7}"/>
              </a:ext>
            </a:extLst>
          </p:cNvPr>
          <p:cNvSpPr txBox="1"/>
          <p:nvPr/>
        </p:nvSpPr>
        <p:spPr>
          <a:xfrm>
            <a:off x="385719" y="4919462"/>
            <a:ext cx="8758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</a:rPr>
              <a:t>Fulano o sultana, buenos días. Ya habíamos comenzado la reunión. Siéntate por favor. Cuéntanos, ¿tuviste alguna dificultad? […] Comprendo. Prosigamos y luego podrás ponerte al tanto con el acta para que podamos avanzar. </a:t>
            </a:r>
          </a:p>
        </p:txBody>
      </p:sp>
    </p:spTree>
    <p:extLst>
      <p:ext uri="{BB962C8B-B14F-4D97-AF65-F5344CB8AC3E}">
        <p14:creationId xmlns:p14="http://schemas.microsoft.com/office/powerpoint/2010/main" val="316244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¿En qué consiste el acto comunicativo?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4A627C3-E280-4779-A2F6-873A5071850D}"/>
              </a:ext>
            </a:extLst>
          </p:cNvPr>
          <p:cNvGraphicFramePr/>
          <p:nvPr/>
        </p:nvGraphicFramePr>
        <p:xfrm>
          <a:off x="179511" y="836712"/>
          <a:ext cx="864096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4BD61D2-38BE-4DD1-AB20-DD6C1C3A1705}"/>
              </a:ext>
            </a:extLst>
          </p:cNvPr>
          <p:cNvSpPr txBox="1"/>
          <p:nvPr/>
        </p:nvSpPr>
        <p:spPr>
          <a:xfrm>
            <a:off x="3131840" y="2413337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Formato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Recursos expresivos lingüísticos, paralingüísticos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Formas enunciativas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0598E3-E08A-4E17-8214-F7C3A5C08610}"/>
              </a:ext>
            </a:extLst>
          </p:cNvPr>
          <p:cNvSpPr txBox="1"/>
          <p:nvPr/>
        </p:nvSpPr>
        <p:spPr>
          <a:xfrm>
            <a:off x="3347864" y="6093296"/>
            <a:ext cx="579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D9A78"/>
                </a:solidFill>
              </a:rPr>
              <a:t>ES UN CONTRATO DISCURSIVO EL QUE SE ESTABLECE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B11EB2-D207-43C4-B2A9-211EED1A7F50}"/>
              </a:ext>
            </a:extLst>
          </p:cNvPr>
          <p:cNvSpPr txBox="1"/>
          <p:nvPr/>
        </p:nvSpPr>
        <p:spPr>
          <a:xfrm>
            <a:off x="2987824" y="4267680"/>
            <a:ext cx="132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REGISTRO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47E1EB-F58F-428A-971A-FF9F5BDDB351}"/>
              </a:ext>
            </a:extLst>
          </p:cNvPr>
          <p:cNvSpPr txBox="1"/>
          <p:nvPr/>
        </p:nvSpPr>
        <p:spPr>
          <a:xfrm>
            <a:off x="4688904" y="4259996"/>
            <a:ext cx="132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TONO</a:t>
            </a:r>
            <a:endParaRPr lang="es-CO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2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de la comunicación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238171" y="778814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Comunicar en primera persona</a:t>
            </a:r>
            <a:endParaRPr lang="es-CO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200" dirty="0"/>
              <a:t>Evitar atribuir roles activos a sujetos o entes pasivos (como las entidades)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200" dirty="0"/>
              <a:t>Reconocer las necesidades, expectativas o intereses del enunciatario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200" dirty="0"/>
              <a:t>Todo lo que se diga responde a la intencionalidad comunicativa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accent5"/>
              </a:solidFill>
            </a:endParaRPr>
          </a:p>
          <a:p>
            <a:pPr algn="ctr"/>
            <a:r>
              <a:rPr lang="es-CO" sz="2400" dirty="0"/>
              <a:t>Ejemplo: </a:t>
            </a:r>
            <a:r>
              <a:rPr lang="es-CO" sz="2400" i="1" dirty="0">
                <a:solidFill>
                  <a:schemeClr val="accent5"/>
                </a:solidFill>
              </a:rPr>
              <a:t>Para dar cumplimiento a la directriz 2501 sobre Seguridad y Salud en el Trabajo, el Ministerio de Salud y la protección social le ordena a todos sus servidores mantener limpio y ordenado su escritorio. La próxima semana se realizarán rondas de verificación con el supervisor inmediato. Se adjunta para su lectura la directriz.</a:t>
            </a:r>
          </a:p>
        </p:txBody>
      </p:sp>
    </p:spTree>
    <p:extLst>
      <p:ext uri="{BB962C8B-B14F-4D97-AF65-F5344CB8AC3E}">
        <p14:creationId xmlns:p14="http://schemas.microsoft.com/office/powerpoint/2010/main" val="91332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Recomposición POSIBLE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3251174" y="941814"/>
            <a:ext cx="5569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i="1" dirty="0">
                <a:solidFill>
                  <a:srgbClr val="C00000"/>
                </a:solidFill>
              </a:rPr>
              <a:t>¿Tratas de ubicar un elemento en tu escritorio y no lo encuentras? ¿Debes asumir una postura incómoda para hacerle espacio al teclado en tu escritorio? ¿Tu escritorio se convirtió en un archivo o en una bodega? </a:t>
            </a:r>
          </a:p>
          <a:p>
            <a:pPr algn="ctr"/>
            <a:r>
              <a:rPr lang="es-CO" sz="2400" i="1" dirty="0">
                <a:solidFill>
                  <a:srgbClr val="C00000"/>
                </a:solidFill>
              </a:rPr>
              <a:t>¡Mereces un escritorio limpio y despejado!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B87DFC-6CF6-4FAA-B479-CF3423D97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7935" y="957693"/>
            <a:ext cx="3103240" cy="18619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A4C0BE-61C9-4A7E-9919-285CD9750C25}"/>
              </a:ext>
            </a:extLst>
          </p:cNvPr>
          <p:cNvSpPr txBox="1"/>
          <p:nvPr/>
        </p:nvSpPr>
        <p:spPr>
          <a:xfrm>
            <a:off x="38100" y="2835516"/>
            <a:ext cx="3103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://desciclopedia.org/wiki/Escrit%C3%B3rio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-nc-sa/3.0/"/>
              </a:rPr>
              <a:t>CC BY-SA-NC</a:t>
            </a:r>
            <a:endParaRPr lang="es-CO" sz="900"/>
          </a:p>
        </p:txBody>
      </p:sp>
      <p:pic>
        <p:nvPicPr>
          <p:cNvPr id="8" name="Gráfico 7" descr="Cara llorando sin relleno">
            <a:extLst>
              <a:ext uri="{FF2B5EF4-FFF2-40B4-BE49-F238E27FC236}">
                <a16:creationId xmlns:a16="http://schemas.microsoft.com/office/drawing/2014/main" id="{9C32AE09-2596-4576-91B1-8B8835858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1626" y="902308"/>
            <a:ext cx="1514629" cy="15146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592ACFA-5C24-4831-94F7-CE1EB54037D7}"/>
              </a:ext>
            </a:extLst>
          </p:cNvPr>
          <p:cNvSpPr txBox="1"/>
          <p:nvPr/>
        </p:nvSpPr>
        <p:spPr>
          <a:xfrm>
            <a:off x="76200" y="3591106"/>
            <a:ext cx="4783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El equipo de Seguridad y Salud en el Trabajo te invita a participar de la campaña “Un escritorio limpio, una dependencia feliz”. </a:t>
            </a:r>
          </a:p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Te recomendamos lo siguiente:</a:t>
            </a:r>
          </a:p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TIP 1</a:t>
            </a:r>
          </a:p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TIP 2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24ED17C-01D0-4BB1-A62D-FB13D57E4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70483" y="3749732"/>
            <a:ext cx="4209902" cy="24041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F9D2A19-50DE-405A-8129-BC7C2EF65683}"/>
              </a:ext>
            </a:extLst>
          </p:cNvPr>
          <p:cNvSpPr txBox="1"/>
          <p:nvPr/>
        </p:nvSpPr>
        <p:spPr>
          <a:xfrm>
            <a:off x="4770491" y="6150496"/>
            <a:ext cx="4209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11" tooltip="https://obiwan2208.wordpress.com/2019/10/08/mi-setup-escritorio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12" tooltip="https://creativecommons.org/licenses/by-nc-nd/3.0/"/>
              </a:rPr>
              <a:t>CC BY-NC-ND</a:t>
            </a:r>
            <a:endParaRPr lang="es-CO" sz="900"/>
          </a:p>
        </p:txBody>
      </p:sp>
      <p:pic>
        <p:nvPicPr>
          <p:cNvPr id="11" name="Gráfico 10" descr="Cara sonriente sin relleno">
            <a:extLst>
              <a:ext uri="{FF2B5EF4-FFF2-40B4-BE49-F238E27FC236}">
                <a16:creationId xmlns:a16="http://schemas.microsoft.com/office/drawing/2014/main" id="{BB08FDD1-A335-4C64-A975-E24C6FD42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2846" y="3765248"/>
            <a:ext cx="1747538" cy="17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8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claves de la comunicación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FD6167-92AF-4D9C-879D-6B0700DBA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7087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683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2056780"/>
            <a:ext cx="914400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comunicación asertiva?</a:t>
            </a:r>
          </a:p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¿Lenguaje inclusivo o economía discursiva</a:t>
            </a:r>
            <a:r>
              <a:rPr lang="es-CO" sz="2800" dirty="0">
                <a:solidFill>
                  <a:schemeClr val="bg1"/>
                </a:solidFill>
              </a:rPr>
              <a:t>?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FD6167-92AF-4D9C-879D-6B0700DBA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988604"/>
              </p:ext>
            </p:extLst>
          </p:nvPr>
        </p:nvGraphicFramePr>
        <p:xfrm>
          <a:off x="1043608" y="1124744"/>
          <a:ext cx="7056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01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La “x”, la “@” o la “e”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AB7C07F-2514-4CAF-80C4-EEA316EA3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75746"/>
              </p:ext>
            </p:extLst>
          </p:nvPr>
        </p:nvGraphicFramePr>
        <p:xfrm>
          <a:off x="418191" y="1068748"/>
          <a:ext cx="8280920" cy="4912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1405886727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94137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 FAVOR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EN CONTRA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8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El uso de la letra ❛x❜ y del signo ❛@❜ ayuda a visibilizar las variantes y a dejar de perpetuar estereotipos y preconceptos, lo que sucede cuando se usa únicamente el masculino genérico.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Son construcciones agramaticales que se consideran incorrectas conforme a la normativa de la lengua española.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Son innecesarias y ajenas a la morfología del español, ya que el masculino genérico cumple esa función.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1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se consideran estrategias disruptivas que ponen de manifiesto un problema de injusticia y de desigualdad de género en la sociedad.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Son útiles en lo escrito pero no pueden suplirse en la oralidad y plantean un problema de accesibilidad para las personas que usan lectores de pantalla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426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Esta disyuntiva ha promovido el uso de la “e” como estrategia no “</a:t>
                      </a:r>
                      <a:r>
                        <a:rPr lang="es-CO" sz="2000" dirty="0" err="1"/>
                        <a:t>binarista</a:t>
                      </a:r>
                      <a:r>
                        <a:rPr lang="es-CO" sz="2000" dirty="0"/>
                        <a:t>”.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260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58651" y="635651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https://modii.org/lenguaje-no-sexista-la-letra-x-y-el-signo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71029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72000" y="618074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72513"/>
              </p:ext>
            </p:extLst>
          </p:nvPr>
        </p:nvGraphicFramePr>
        <p:xfrm>
          <a:off x="539552" y="1073650"/>
          <a:ext cx="7992887" cy="42776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40713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NOMBRES O SUSTANTIVOS sin “GÉNERO”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039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Reemplazar el masculino genérico por un nombre colectivo sin marca de género.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Estos son sustantivos que, según la RAE, «designan un conjunto de seres pertenecientes a una misma clase».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907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la muchedumbre, la orquesta, la banda, el estudiantado, el personal, el colectivo, el conjunto, las autoridades, el cuerpo profesional, el equipo, el clero, la gente, el séquito, el jurado, la audiencia, la comitiva, la delegación, la plantilla, la tribu, etc.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501953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Los servidores expusieron sus planteamientos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  <a:tr h="40713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¿¿¿¿¿Alternativa?????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8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72000" y="606412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03953"/>
              </p:ext>
            </p:extLst>
          </p:nvPr>
        </p:nvGraphicFramePr>
        <p:xfrm>
          <a:off x="539552" y="1073650"/>
          <a:ext cx="7992887" cy="44435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NOMBRES ABSTRACTOS O “no sexuados”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Estos nombres carecen de género y representan un grupo de personas.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Se debe prestar atención al contexto porque no siempre son adecuados.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676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La juventud, la niñez, la abogacía, la adolescencia, la vejez, la membresía, el servicio (postal, doméstico), el magisterio, el ecologismo, el ambientalismo, la adultez, la amistad, el feminismo, la tutoría, </a:t>
                      </a:r>
                      <a:r>
                        <a:rPr lang="es-ES" sz="2000" dirty="0" err="1"/>
                        <a:t>etc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 juventud salió a manifestarse en las calles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C00000"/>
                          </a:solidFill>
                        </a:rPr>
                        <a:t>La niñez jugaba en el patio del colegio.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58651" y="615181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48517"/>
              </p:ext>
            </p:extLst>
          </p:nvPr>
        </p:nvGraphicFramePr>
        <p:xfrm>
          <a:off x="539552" y="1073650"/>
          <a:ext cx="7992887" cy="5040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SUSTANTIVOS METONÍMICOS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La metonimia es una figura retórica en la que se designa un concepto con el nombre de otro gracias a una estrecha relación que existe entre ambos. Hay sustantivos que pueden representar de manera metafórica o figurada al masculino genérico.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La relación puede ser lógica, temporal, de causa-efecto,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676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el mundo intelectual, la opinión pública, el ámbito empresarial, el claustro universitario, el sector político, la Casa de Nariño, 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 Casa de Nariño se pronunció frente a los últimos hechos.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 algn="ctr"/>
                      <a:endParaRPr lang="es-CO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1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602123" y="618074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86197"/>
              </p:ext>
            </p:extLst>
          </p:nvPr>
        </p:nvGraphicFramePr>
        <p:xfrm>
          <a:off x="539552" y="1073650"/>
          <a:ext cx="7992887" cy="49410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SUSTANTIVOS EPICENOS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Los sustantivos epicenos tienen un solo género gramatical, que puede ser femenino o masculino, pero se usan para designar a seres animados de ambos sexos, sin distinciones.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Con el tiempo, algunos sustantivos epicenos han pasado a hacer diferencia de sexo mediante el artículo (por ejemplo, la rehén o el rehén) o mediante una desinencia distinta (la beba o el bebé).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676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La persona, la eminencia, la víctima, la figura (pública), el personaje, la criatura, el cónyuge, la clientela, la plantilla, el ser humano, la gente, el prójimo,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C00000"/>
                          </a:solidFill>
                        </a:rPr>
                        <a:t>El pasado 21 de mayo rendimos homenaje a los afrodescendientes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03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72000" y="617450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https://modii.org/lenguaje-no-sexista-popurri-de-recursos/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95674"/>
              </p:ext>
            </p:extLst>
          </p:nvPr>
        </p:nvGraphicFramePr>
        <p:xfrm>
          <a:off x="562207" y="851555"/>
          <a:ext cx="7992887" cy="53084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OTROS RECURSOS FORMALES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Pronombres relativos QUE-QUIENES. Indefinidos ALGUIEN-CUALQUIERA-NADIE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Adjetivos indefinidos CADA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Cambios de sintaxis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Uso de la voz pasiva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Oraciones impersonales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Sustituir los gentilicios por el lugar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Cambiar la categoría gramatical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C00000"/>
                          </a:solidFill>
                        </a:rPr>
                        <a:t>Si alguno quiere preguntar, levante la mano. 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 alguien quiere preguntar, levante la mano.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45862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C00000"/>
                          </a:solidFill>
                        </a:rPr>
                        <a:t>Los que se sientan enfermos deben permanecer en su casa.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3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 oral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FD6167-92AF-4D9C-879D-6B0700DBA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824290"/>
              </p:ext>
            </p:extLst>
          </p:nvPr>
        </p:nvGraphicFramePr>
        <p:xfrm>
          <a:off x="683568" y="836712"/>
          <a:ext cx="78848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50130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comunicación oral se aprecia el ciclo completo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4A627C3-E280-4779-A2F6-873A50718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230971"/>
              </p:ext>
            </p:extLst>
          </p:nvPr>
        </p:nvGraphicFramePr>
        <p:xfrm>
          <a:off x="179511" y="836712"/>
          <a:ext cx="8964489" cy="547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4BD61D2-38BE-4DD1-AB20-DD6C1C3A1705}"/>
              </a:ext>
            </a:extLst>
          </p:cNvPr>
          <p:cNvSpPr txBox="1"/>
          <p:nvPr/>
        </p:nvSpPr>
        <p:spPr>
          <a:xfrm>
            <a:off x="2915816" y="2413337"/>
            <a:ext cx="36724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Recursos expresivos lingüísticos, paralingüísticos, gestuales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Formas enunciativas (nosotros, tú, usted, ustedes)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Registro -tono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0598E3-E08A-4E17-8214-F7C3A5C08610}"/>
              </a:ext>
            </a:extLst>
          </p:cNvPr>
          <p:cNvSpPr txBox="1"/>
          <p:nvPr/>
        </p:nvSpPr>
        <p:spPr>
          <a:xfrm>
            <a:off x="3347864" y="6093296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D9A78"/>
                </a:solidFill>
              </a:rPr>
              <a:t>Es posible renegociar el contrato discursivo</a:t>
            </a:r>
          </a:p>
        </p:txBody>
      </p:sp>
    </p:spTree>
    <p:extLst>
      <p:ext uri="{BB962C8B-B14F-4D97-AF65-F5344CB8AC3E}">
        <p14:creationId xmlns:p14="http://schemas.microsoft.com/office/powerpoint/2010/main" val="272818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preguntas claves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4BD61D2-38BE-4DD1-AB20-DD6C1C3A1705}"/>
              </a:ext>
            </a:extLst>
          </p:cNvPr>
          <p:cNvSpPr txBox="1"/>
          <p:nvPr/>
        </p:nvSpPr>
        <p:spPr>
          <a:xfrm>
            <a:off x="269775" y="1340768"/>
            <a:ext cx="8577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CO" sz="2800" dirty="0"/>
              <a:t>¿Qué voy a decir?</a:t>
            </a:r>
          </a:p>
          <a:p>
            <a:pPr marL="457200" indent="-457200">
              <a:buAutoNum type="arabicPeriod"/>
            </a:pPr>
            <a:r>
              <a:rPr lang="es-CO" sz="2800" dirty="0"/>
              <a:t>¿Es importante o interesante?</a:t>
            </a:r>
          </a:p>
          <a:p>
            <a:pPr marL="457200" indent="-457200">
              <a:buAutoNum type="arabicPeriod"/>
            </a:pPr>
            <a:r>
              <a:rPr lang="es-CO" sz="2800" dirty="0"/>
              <a:t>¿A quién se lo voy a decir?</a:t>
            </a:r>
          </a:p>
          <a:p>
            <a:pPr marL="457200" indent="-457200">
              <a:buAutoNum type="arabicPeriod"/>
            </a:pPr>
            <a:r>
              <a:rPr lang="es-CO" sz="2800" dirty="0"/>
              <a:t>¿Por qué se lo voy a decir?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¿Aporta algo nuevo? 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¿Es relevante para mi interlocutor?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¿En qué momento lo voy a decir? 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¿Cómo lo voy a decir? (</a:t>
            </a:r>
            <a:r>
              <a:rPr lang="es-CO" sz="2800" i="1" dirty="0"/>
              <a:t>decisiones sobre registro y tono</a:t>
            </a:r>
            <a:r>
              <a:rPr lang="es-CO" sz="2800" dirty="0"/>
              <a:t>)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¿Qué otros recursos expresivos voy a usar?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¿Cómo voy a verificar comprensión?</a:t>
            </a:r>
          </a:p>
          <a:p>
            <a:pPr marL="457200" indent="-457200" algn="ctr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55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2" name="Imagen 1">
            <a:hlinkClick r:id="rId4"/>
            <a:extLst>
              <a:ext uri="{FF2B5EF4-FFF2-40B4-BE49-F238E27FC236}">
                <a16:creationId xmlns:a16="http://schemas.microsoft.com/office/drawing/2014/main" id="{17BD68E9-5478-4DD2-B53B-2BA449602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" t="13240" r="57589" b="13240"/>
          <a:stretch/>
        </p:blipFill>
        <p:spPr>
          <a:xfrm>
            <a:off x="36512" y="711574"/>
            <a:ext cx="9070976" cy="50936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08650B-61C9-4F67-AD12-A4891BBC719E}"/>
              </a:ext>
            </a:extLst>
          </p:cNvPr>
          <p:cNvSpPr txBox="1"/>
          <p:nvPr/>
        </p:nvSpPr>
        <p:spPr>
          <a:xfrm>
            <a:off x="5796136" y="5805264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Fuente: </a:t>
            </a:r>
            <a:r>
              <a:rPr lang="es-ES" dirty="0" err="1"/>
              <a:t>Prepaenlínea</a:t>
            </a:r>
            <a:r>
              <a:rPr lang="es-ES" dirty="0"/>
              <a:t>. https://youtu.be/ZgmSfdE2y-s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078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 oral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2" name="Imagen 1">
            <a:hlinkClick r:id="rId5"/>
            <a:extLst>
              <a:ext uri="{FF2B5EF4-FFF2-40B4-BE49-F238E27FC236}">
                <a16:creationId xmlns:a16="http://schemas.microsoft.com/office/drawing/2014/main" id="{271D45F4-E067-45D3-8897-FE0BB806E5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13707" r="57564" b="13240"/>
          <a:stretch/>
        </p:blipFill>
        <p:spPr>
          <a:xfrm>
            <a:off x="521804" y="1213404"/>
            <a:ext cx="8010636" cy="44311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86E9AE-ED46-46E3-AA02-A44D3B6A82C2}"/>
              </a:ext>
            </a:extLst>
          </p:cNvPr>
          <p:cNvSpPr txBox="1"/>
          <p:nvPr/>
        </p:nvSpPr>
        <p:spPr>
          <a:xfrm>
            <a:off x="1187624" y="5662989"/>
            <a:ext cx="73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Fuente: Universidad de la Sabana. Dirección Central de Estudiantes. </a:t>
            </a:r>
          </a:p>
          <a:p>
            <a:pPr algn="r"/>
            <a:r>
              <a:rPr lang="es-ES" dirty="0"/>
              <a:t>https://youtu.be/cIuGso0EHis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1412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53017" r="45321" b="9968"/>
          <a:stretch/>
        </p:blipFill>
        <p:spPr bwMode="auto">
          <a:xfrm>
            <a:off x="153981" y="225641"/>
            <a:ext cx="4550296" cy="4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299" y="337334"/>
            <a:ext cx="41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Textos de referencia y consulta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078" y="1059475"/>
            <a:ext cx="86414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err="1"/>
              <a:t>Bajtin</a:t>
            </a:r>
            <a:r>
              <a:rPr lang="es-CO" sz="2800" dirty="0"/>
              <a:t>, M. (2003)  Estética de la creación verbal. México: Siglo XXI editores.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Martínez, M. C., (2001) Análisis del Discurso y  práctica pedagógica.3ª. Edición. Editorial  Homo Sapiens, Argentina, Barcelona.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Varela, </a:t>
            </a:r>
            <a:r>
              <a:rPr lang="es-CO" sz="2800" dirty="0" err="1"/>
              <a:t>Maryam</a:t>
            </a:r>
            <a:r>
              <a:rPr lang="es-CO" sz="2800" dirty="0"/>
              <a:t> (2017). Seminario web. Las 6 leyes de la asertividad. Disponible en: </a:t>
            </a:r>
            <a:r>
              <a:rPr lang="es-CO" sz="2800" dirty="0">
                <a:hlinkClick r:id="rId3"/>
              </a:rPr>
              <a:t>https://youtu.be/RX7KBtQJLKU</a:t>
            </a:r>
            <a:endParaRPr lang="es-C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Comunicación asertiva en </a:t>
            </a:r>
            <a:r>
              <a:rPr lang="es-CO" sz="2800" dirty="0">
                <a:hlinkClick r:id="rId4"/>
              </a:rPr>
              <a:t>https://amayaco.com/</a:t>
            </a:r>
            <a:r>
              <a:rPr lang="es-CO" sz="2800" dirty="0"/>
              <a:t> . Consultado en julio de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Lenguaje no sexista en </a:t>
            </a:r>
            <a:r>
              <a:rPr lang="es-CO" sz="2800" dirty="0">
                <a:hlinkClick r:id="rId5"/>
              </a:rPr>
              <a:t>https://modii.org/</a:t>
            </a:r>
            <a:r>
              <a:rPr lang="es-CO" sz="2800" dirty="0"/>
              <a:t>. Consultado en julio de 2021</a:t>
            </a:r>
          </a:p>
        </p:txBody>
      </p:sp>
    </p:spTree>
    <p:extLst>
      <p:ext uri="{BB962C8B-B14F-4D97-AF65-F5344CB8AC3E}">
        <p14:creationId xmlns:p14="http://schemas.microsoft.com/office/powerpoint/2010/main" val="316875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¿Y en una situación comunicativa real?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BD509BD8-A7AE-4396-9206-957F30784C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58" r="57133" b="13707"/>
          <a:stretch/>
        </p:blipFill>
        <p:spPr>
          <a:xfrm>
            <a:off x="175962" y="980728"/>
            <a:ext cx="8792076" cy="462242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10CE0-2246-40F0-B1D8-69CEBFA1258E}"/>
              </a:ext>
            </a:extLst>
          </p:cNvPr>
          <p:cNvSpPr txBox="1"/>
          <p:nvPr/>
        </p:nvSpPr>
        <p:spPr>
          <a:xfrm>
            <a:off x="3739390" y="5543556"/>
            <a:ext cx="519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Fuente: Business Coaching </a:t>
            </a:r>
            <a:r>
              <a:rPr lang="es-ES" dirty="0" err="1"/>
              <a:t>School</a:t>
            </a:r>
            <a:r>
              <a:rPr lang="es-ES" dirty="0"/>
              <a:t>. </a:t>
            </a:r>
          </a:p>
          <a:p>
            <a:pPr algn="r"/>
            <a:r>
              <a:rPr lang="es-ES" dirty="0"/>
              <a:t>https://youtu.be/-GYCQVojl5Q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337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5A6AF61-54D4-445C-A495-36848E403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389261"/>
              </p:ext>
            </p:extLst>
          </p:nvPr>
        </p:nvGraphicFramePr>
        <p:xfrm>
          <a:off x="76200" y="506289"/>
          <a:ext cx="9067800" cy="580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4 CuadroTexto">
            <a:extLst>
              <a:ext uri="{FF2B5EF4-FFF2-40B4-BE49-F238E27FC236}">
                <a16:creationId xmlns:a16="http://schemas.microsoft.com/office/drawing/2014/main" id="{2BD0383A-D48E-4D72-A3C1-DEAEA0AF06CA}"/>
              </a:ext>
            </a:extLst>
          </p:cNvPr>
          <p:cNvSpPr txBox="1"/>
          <p:nvPr/>
        </p:nvSpPr>
        <p:spPr>
          <a:xfrm>
            <a:off x="179511" y="44624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42849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leyes de la asertividad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8AB264-22A4-4497-AD8F-F93985B3B6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7599"/>
          <a:stretch/>
        </p:blipFill>
        <p:spPr>
          <a:xfrm>
            <a:off x="4558651" y="937157"/>
            <a:ext cx="4344565" cy="30003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BD1B303-C1ED-46E3-884C-2D24F1FAFDDF}"/>
              </a:ext>
            </a:extLst>
          </p:cNvPr>
          <p:cNvSpPr txBox="1"/>
          <p:nvPr/>
        </p:nvSpPr>
        <p:spPr>
          <a:xfrm>
            <a:off x="5652121" y="3960790"/>
            <a:ext cx="3285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s://contralapropagandamediatica.blogspot.com/2018/03/marichuy-mujer-indigena-deja-huella-en.html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-nc-nd/3.0/"/>
              </a:rPr>
              <a:t>CC BY-NC-ND</a:t>
            </a:r>
            <a:endParaRPr lang="es-CO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66BA71-CB59-46EA-ACAA-829B0DABB7E6}"/>
              </a:ext>
            </a:extLst>
          </p:cNvPr>
          <p:cNvSpPr txBox="1"/>
          <p:nvPr/>
        </p:nvSpPr>
        <p:spPr>
          <a:xfrm>
            <a:off x="570635" y="1484601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Las personas asertivas son firmes y sinceras, pero cuidan del otro; son empáticas, han aprendido a escuchar y a valorar a los demás.</a:t>
            </a:r>
          </a:p>
        </p:txBody>
      </p:sp>
    </p:spTree>
    <p:extLst>
      <p:ext uri="{BB962C8B-B14F-4D97-AF65-F5344CB8AC3E}">
        <p14:creationId xmlns:p14="http://schemas.microsoft.com/office/powerpoint/2010/main" val="6050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380F783-5FA9-4D84-96C6-688B67F96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35830"/>
              </p:ext>
            </p:extLst>
          </p:nvPr>
        </p:nvGraphicFramePr>
        <p:xfrm>
          <a:off x="204483" y="476672"/>
          <a:ext cx="4968552" cy="36384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394411">
                <a:tc>
                  <a:txBody>
                    <a:bodyPr/>
                    <a:lstStyle/>
                    <a:p>
                      <a:r>
                        <a:rPr lang="es-CO" sz="2400" dirty="0"/>
                        <a:t>1. Ser amable y honesto</a:t>
                      </a:r>
                    </a:p>
                  </a:txBody>
                  <a:tcPr marL="238069" marR="238069" marT="119034" marB="119034"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3034589">
                <a:tc>
                  <a:txBody>
                    <a:bodyPr/>
                    <a:lstStyle/>
                    <a:p>
                      <a:r>
                        <a:rPr lang="es-CO" sz="2400" dirty="0"/>
                        <a:t>Autenticidad</a:t>
                      </a:r>
                    </a:p>
                    <a:p>
                      <a:r>
                        <a:rPr lang="es-CO" sz="2400" dirty="0"/>
                        <a:t>Enfocarse en el núcleo del asunto</a:t>
                      </a:r>
                    </a:p>
                    <a:p>
                      <a:r>
                        <a:rPr lang="es-CO" sz="2400" dirty="0"/>
                        <a:t>Fórmula DEPA</a:t>
                      </a:r>
                    </a:p>
                    <a:p>
                      <a:r>
                        <a:rPr lang="es-CO" sz="2400" dirty="0"/>
                        <a:t>D: Descripción de la situación</a:t>
                      </a:r>
                    </a:p>
                    <a:p>
                      <a:r>
                        <a:rPr lang="es-CO" sz="2400" dirty="0"/>
                        <a:t>E: Expresar el sentimiento</a:t>
                      </a:r>
                    </a:p>
                    <a:p>
                      <a:r>
                        <a:rPr lang="es-CO" sz="2400" dirty="0"/>
                        <a:t>P: Pedir un cambio de conducta</a:t>
                      </a:r>
                    </a:p>
                    <a:p>
                      <a:r>
                        <a:rPr lang="es-CO" sz="2400" dirty="0"/>
                        <a:t>A: Agradecer por el aprendizaje</a:t>
                      </a:r>
                    </a:p>
                  </a:txBody>
                  <a:tcPr marL="238069" marR="238069" marT="119034" marB="119034"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037553E-4F08-4AA1-B395-C0868404C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5AB4D8-4AFC-4283-A46F-75523EEBC388}"/>
              </a:ext>
            </a:extLst>
          </p:cNvPr>
          <p:cNvSpPr txBox="1"/>
          <p:nvPr/>
        </p:nvSpPr>
        <p:spPr>
          <a:xfrm>
            <a:off x="6516216" y="322791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s://famvin.org/es/2019/09/06/las-jovenes-damas-de-la-caridad-conocen-a-sus-amigos-por-correspondencia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/3.0/"/>
              </a:rPr>
              <a:t>CC BY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59828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4" name="Tabla 5">
            <a:extLst>
              <a:ext uri="{FF2B5EF4-FFF2-40B4-BE49-F238E27FC236}">
                <a16:creationId xmlns:a16="http://schemas.microsoft.com/office/drawing/2014/main" id="{825A746E-62F3-49F3-A3CC-901FB887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88314"/>
              </p:ext>
            </p:extLst>
          </p:nvPr>
        </p:nvGraphicFramePr>
        <p:xfrm>
          <a:off x="2652246" y="3975306"/>
          <a:ext cx="6336704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200" dirty="0"/>
                        <a:t>2. Saber pedir lo que se necesita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800" dirty="0"/>
                        <a:t>Enunciar desde la primera persona</a:t>
                      </a:r>
                    </a:p>
                    <a:p>
                      <a:r>
                        <a:rPr lang="es-CO" sz="2800" dirty="0"/>
                        <a:t>Me reconozco parte de la situación</a:t>
                      </a:r>
                    </a:p>
                    <a:p>
                      <a:r>
                        <a:rPr lang="es-CO" sz="2800" dirty="0"/>
                        <a:t>Es un YO, humilde</a:t>
                      </a:r>
                    </a:p>
                    <a:p>
                      <a:r>
                        <a:rPr lang="es-CO" sz="2800" dirty="0"/>
                        <a:t>que respeta y valora al otro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9FBC139-F678-4E14-BC0A-B30A908CB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9512" y="404664"/>
            <a:ext cx="6667500" cy="3352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7F8BBF-198E-45C0-A655-BD87A2FAC1D4}"/>
              </a:ext>
            </a:extLst>
          </p:cNvPr>
          <p:cNvSpPr txBox="1"/>
          <p:nvPr/>
        </p:nvSpPr>
        <p:spPr>
          <a:xfrm>
            <a:off x="178568" y="200454"/>
            <a:ext cx="666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filmfilicos.com/mama-te-quiere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c-sa/3.0/"/>
              </a:rPr>
              <a:t>CC BY-SA-NC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50265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id="{2C9CA8BE-6BF6-40BB-8EC0-2B78BDCA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10724"/>
              </p:ext>
            </p:extLst>
          </p:nvPr>
        </p:nvGraphicFramePr>
        <p:xfrm>
          <a:off x="323528" y="548680"/>
          <a:ext cx="4680520" cy="422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CO" sz="2800" dirty="0"/>
                        <a:t>3. Saber poner límites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s-CO" sz="2800" dirty="0"/>
                        <a:t>Aprender a decir NO sin decirlo</a:t>
                      </a:r>
                    </a:p>
                    <a:p>
                      <a:r>
                        <a:rPr lang="es-CO" sz="2800" dirty="0"/>
                        <a:t>Podemos diferir, </a:t>
                      </a:r>
                      <a:r>
                        <a:rPr lang="es-CO" sz="2800" dirty="0" err="1"/>
                        <a:t>diverger</a:t>
                      </a:r>
                      <a:endParaRPr lang="es-CO" sz="2800" dirty="0"/>
                    </a:p>
                    <a:p>
                      <a:r>
                        <a:rPr lang="es-CO" sz="2800" dirty="0"/>
                        <a:t>No es conflicto ni discusión</a:t>
                      </a:r>
                    </a:p>
                    <a:p>
                      <a:r>
                        <a:rPr lang="es-CO" sz="2800" dirty="0"/>
                        <a:t>Crea comprensión</a:t>
                      </a:r>
                    </a:p>
                    <a:p>
                      <a:r>
                        <a:rPr lang="es-CO" sz="2800" dirty="0"/>
                        <a:t>Implica proponer alternativas /otras formas de abordar la dificultad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67AF82E-398C-4B1D-87BB-68E6688AE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55672" y="2436057"/>
            <a:ext cx="4379979" cy="32849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9AFCB6-DCE0-4C95-9228-3C78BE38818B}"/>
              </a:ext>
            </a:extLst>
          </p:cNvPr>
          <p:cNvSpPr txBox="1"/>
          <p:nvPr/>
        </p:nvSpPr>
        <p:spPr>
          <a:xfrm>
            <a:off x="6665155" y="5841303"/>
            <a:ext cx="247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surgapa.blogspot.com/2015/01/reunion-de-surgapa-del-22-de-enero-de.html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c-nd/3.0/"/>
              </a:rPr>
              <a:t>CC BY-NC-ND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2526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e9388c0-b1e2-40ea-b6a8-c51c7913cbd2">H7EN5MXTHQNV-662-3490</_dlc_DocId>
    <_dlc_DocIdUrl xmlns="ae9388c0-b1e2-40ea-b6a8-c51c7913cbd2">
      <Url>https://www.mincultura.gov.co/prensa/noticias/_layouts/15/DocIdRedir.aspx?ID=H7EN5MXTHQNV-662-3490</Url>
      <Description>H7EN5MXTHQNV-662-3490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07359C-84C0-44D7-9CCA-239F8C849723}"/>
</file>

<file path=customXml/itemProps2.xml><?xml version="1.0" encoding="utf-8"?>
<ds:datastoreItem xmlns:ds="http://schemas.openxmlformats.org/officeDocument/2006/customXml" ds:itemID="{69530C3C-0973-4F3F-A9B0-21E5B1728981}"/>
</file>

<file path=customXml/itemProps3.xml><?xml version="1.0" encoding="utf-8"?>
<ds:datastoreItem xmlns:ds="http://schemas.openxmlformats.org/officeDocument/2006/customXml" ds:itemID="{2C17FF1C-1820-495A-B8B4-866D146C6560}"/>
</file>

<file path=customXml/itemProps4.xml><?xml version="1.0" encoding="utf-8"?>
<ds:datastoreItem xmlns:ds="http://schemas.openxmlformats.org/officeDocument/2006/customXml" ds:itemID="{5E105B21-38BB-4B22-B591-087121F8B5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2409</Words>
  <Application>Microsoft Office PowerPoint</Application>
  <PresentationFormat>Presentación en pantalla (4:3)</PresentationFormat>
  <Paragraphs>273</Paragraphs>
  <Slides>31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Roboto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Personal</cp:lastModifiedBy>
  <cp:revision>194</cp:revision>
  <dcterms:created xsi:type="dcterms:W3CDTF">2014-10-20T16:00:02Z</dcterms:created>
  <dcterms:modified xsi:type="dcterms:W3CDTF">2021-08-26T17:23:17Z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07016827-658b-4401-9025-3eb5a39ec775</vt:lpwstr>
  </property>
  <property fmtid="{D5CDD505-2E9C-101B-9397-08002B2CF9AE}" pid="3" name="ContentTypeId">
    <vt:lpwstr>0x010100FDA341872286834AB0D54B93028EBD96</vt:lpwstr>
  </property>
</Properties>
</file>